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4252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6251"/>
            <a:ext cx="9144000" cy="40797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096005"/>
            <a:ext cx="9143999" cy="7619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005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6251"/>
            <a:ext cx="9144000" cy="40797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096005"/>
            <a:ext cx="9143999" cy="7619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005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6251"/>
            <a:ext cx="9144000" cy="40797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096005"/>
            <a:ext cx="9143999" cy="7619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005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176" y="240792"/>
            <a:ext cx="8752332" cy="14660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7452" y="190500"/>
            <a:ext cx="8907780" cy="16261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088" y="260603"/>
            <a:ext cx="8641080" cy="13548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16251"/>
            <a:ext cx="9144000" cy="40797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096005"/>
            <a:ext cx="9143999" cy="76199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005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408" y="290017"/>
            <a:ext cx="8749182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741" y="1289684"/>
            <a:ext cx="8716517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4252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5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21" Type="http://schemas.openxmlformats.org/officeDocument/2006/relationships/image" Target="../media/image86.png"/><Relationship Id="rId34" Type="http://schemas.openxmlformats.org/officeDocument/2006/relationships/image" Target="../media/image9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8" Type="http://schemas.openxmlformats.org/officeDocument/2006/relationships/image" Target="../media/image73.png"/><Relationship Id="rId3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33" Type="http://schemas.openxmlformats.org/officeDocument/2006/relationships/image" Target="../media/image103.png"/><Relationship Id="rId2" Type="http://schemas.openxmlformats.org/officeDocument/2006/relationships/image" Target="../media/image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32" Type="http://schemas.openxmlformats.org/officeDocument/2006/relationships/image" Target="../media/image131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31" Type="http://schemas.openxmlformats.org/officeDocument/2006/relationships/image" Target="../media/image130.png"/><Relationship Id="rId4" Type="http://schemas.openxmlformats.org/officeDocument/2006/relationships/image" Target="../media/image3.jp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8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6489" y="3528821"/>
            <a:ext cx="5618480" cy="0"/>
          </a:xfrm>
          <a:custGeom>
            <a:avLst/>
            <a:gdLst/>
            <a:ahLst/>
            <a:cxnLst/>
            <a:rect l="l" t="t" r="r" b="b"/>
            <a:pathLst>
              <a:path w="5618480">
                <a:moveTo>
                  <a:pt x="0" y="0"/>
                </a:moveTo>
                <a:lnTo>
                  <a:pt x="561848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12115" marR="5080" indent="1272540">
              <a:lnSpc>
                <a:spcPts val="4750"/>
              </a:lnSpc>
              <a:spcBef>
                <a:spcPts val="705"/>
              </a:spcBef>
            </a:pPr>
            <a:r>
              <a:rPr spc="-75" dirty="0"/>
              <a:t>КРАТКАЯ</a:t>
            </a:r>
            <a:r>
              <a:rPr spc="165" dirty="0"/>
              <a:t> </a:t>
            </a:r>
            <a:r>
              <a:rPr spc="-25" dirty="0"/>
              <a:t>ПРЕЗЕНТАЦИЯ </a:t>
            </a:r>
            <a:r>
              <a:rPr spc="-20" dirty="0"/>
              <a:t> </a:t>
            </a:r>
            <a:r>
              <a:rPr spc="-45" dirty="0"/>
              <a:t>ОБРАЗОВАТЕЛЬНОЙ</a:t>
            </a:r>
            <a:r>
              <a:rPr spc="185" dirty="0"/>
              <a:t> </a:t>
            </a:r>
            <a:r>
              <a:rPr spc="-25" dirty="0"/>
              <a:t>ПРОГРАММЫ</a:t>
            </a:r>
          </a:p>
          <a:p>
            <a:pPr marL="721360">
              <a:lnSpc>
                <a:spcPts val="4685"/>
              </a:lnSpc>
            </a:pPr>
            <a:r>
              <a:rPr spc="-35" dirty="0"/>
              <a:t>ДОШКОЛЬНОГО</a:t>
            </a:r>
            <a:r>
              <a:rPr spc="155" dirty="0"/>
              <a:t> </a:t>
            </a:r>
            <a:r>
              <a:rPr spc="-25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2552" y="3593083"/>
            <a:ext cx="6548120" cy="850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0500" marR="183515" algn="ctr">
              <a:lnSpc>
                <a:spcPct val="100600"/>
              </a:lnSpc>
              <a:spcBef>
                <a:spcPts val="85"/>
              </a:spcBef>
              <a:tabLst>
                <a:tab pos="1960245" algn="l"/>
              </a:tabLst>
            </a:pPr>
            <a:r>
              <a:rPr sz="1800" spc="-5" dirty="0">
                <a:latin typeface="Calibri"/>
                <a:cs typeface="Calibri"/>
              </a:rPr>
              <a:t>муниципального	</a:t>
            </a:r>
            <a:r>
              <a:rPr sz="1800" spc="-15" dirty="0" err="1">
                <a:latin typeface="Calibri"/>
                <a:cs typeface="Calibri"/>
              </a:rPr>
              <a:t>дошкольного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образовательного</a:t>
            </a:r>
            <a:r>
              <a:rPr lang="ru-RU" spc="100" dirty="0">
                <a:latin typeface="Calibri"/>
                <a:cs typeface="Calibri"/>
              </a:rPr>
              <a:t> </a:t>
            </a:r>
            <a:r>
              <a:rPr lang="ru-RU" spc="100" dirty="0" smtClean="0">
                <a:latin typeface="Calibri"/>
                <a:cs typeface="Calibri"/>
              </a:rPr>
              <a:t>учреждения «Детский сад №90 «Фонтанчик» </a:t>
            </a:r>
          </a:p>
          <a:p>
            <a:pPr marL="190500" marR="183515" algn="ctr">
              <a:lnSpc>
                <a:spcPct val="100600"/>
              </a:lnSpc>
              <a:spcBef>
                <a:spcPts val="85"/>
              </a:spcBef>
              <a:tabLst>
                <a:tab pos="1960245" algn="l"/>
              </a:tabLst>
            </a:pPr>
            <a:r>
              <a:rPr lang="ru-RU" spc="100" dirty="0" smtClean="0">
                <a:latin typeface="Calibri"/>
                <a:cs typeface="Calibri"/>
              </a:rPr>
              <a:t>г. Волжского Волгоградской области»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29" y="1916836"/>
            <a:ext cx="3552444" cy="406755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1831975"/>
          <a:ext cx="9143999" cy="413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8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B71E4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1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QR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177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177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-5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0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-7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91222" y="548322"/>
            <a:ext cx="7576820" cy="1160780"/>
            <a:chOff x="891222" y="548322"/>
            <a:chExt cx="7576820" cy="1160780"/>
          </a:xfrm>
        </p:grpSpPr>
        <p:sp>
          <p:nvSpPr>
            <p:cNvPr id="5" name="object 5"/>
            <p:cNvSpPr/>
            <p:nvPr/>
          </p:nvSpPr>
          <p:spPr>
            <a:xfrm>
              <a:off x="899160" y="556259"/>
              <a:ext cx="7560945" cy="1144905"/>
            </a:xfrm>
            <a:custGeom>
              <a:avLst/>
              <a:gdLst/>
              <a:ahLst/>
              <a:cxnLst/>
              <a:rect l="l" t="t" r="r" b="b"/>
              <a:pathLst>
                <a:path w="7560945" h="1144905">
                  <a:moveTo>
                    <a:pt x="7369810" y="0"/>
                  </a:moveTo>
                  <a:lnTo>
                    <a:pt x="190753" y="0"/>
                  </a:lnTo>
                  <a:lnTo>
                    <a:pt x="147017" y="5034"/>
                  </a:lnTo>
                  <a:lnTo>
                    <a:pt x="106866" y="19378"/>
                  </a:lnTo>
                  <a:lnTo>
                    <a:pt x="71448" y="41887"/>
                  </a:lnTo>
                  <a:lnTo>
                    <a:pt x="41907" y="71422"/>
                  </a:lnTo>
                  <a:lnTo>
                    <a:pt x="19389" y="106839"/>
                  </a:lnTo>
                  <a:lnTo>
                    <a:pt x="5038" y="146997"/>
                  </a:lnTo>
                  <a:lnTo>
                    <a:pt x="0" y="190753"/>
                  </a:lnTo>
                  <a:lnTo>
                    <a:pt x="0" y="953769"/>
                  </a:lnTo>
                  <a:lnTo>
                    <a:pt x="5038" y="997526"/>
                  </a:lnTo>
                  <a:lnTo>
                    <a:pt x="19389" y="1037684"/>
                  </a:lnTo>
                  <a:lnTo>
                    <a:pt x="41907" y="1073101"/>
                  </a:lnTo>
                  <a:lnTo>
                    <a:pt x="71448" y="1102636"/>
                  </a:lnTo>
                  <a:lnTo>
                    <a:pt x="106866" y="1125145"/>
                  </a:lnTo>
                  <a:lnTo>
                    <a:pt x="147017" y="1139489"/>
                  </a:lnTo>
                  <a:lnTo>
                    <a:pt x="190753" y="1144524"/>
                  </a:lnTo>
                  <a:lnTo>
                    <a:pt x="7369810" y="1144524"/>
                  </a:lnTo>
                  <a:lnTo>
                    <a:pt x="7413566" y="1139489"/>
                  </a:lnTo>
                  <a:lnTo>
                    <a:pt x="7453724" y="1125145"/>
                  </a:lnTo>
                  <a:lnTo>
                    <a:pt x="7489141" y="1102636"/>
                  </a:lnTo>
                  <a:lnTo>
                    <a:pt x="7518676" y="1073101"/>
                  </a:lnTo>
                  <a:lnTo>
                    <a:pt x="7541185" y="1037684"/>
                  </a:lnTo>
                  <a:lnTo>
                    <a:pt x="7555529" y="997526"/>
                  </a:lnTo>
                  <a:lnTo>
                    <a:pt x="7560564" y="953769"/>
                  </a:lnTo>
                  <a:lnTo>
                    <a:pt x="7560564" y="190753"/>
                  </a:lnTo>
                  <a:lnTo>
                    <a:pt x="7555529" y="146997"/>
                  </a:lnTo>
                  <a:lnTo>
                    <a:pt x="7541185" y="106839"/>
                  </a:lnTo>
                  <a:lnTo>
                    <a:pt x="7518676" y="71422"/>
                  </a:lnTo>
                  <a:lnTo>
                    <a:pt x="7489141" y="41887"/>
                  </a:lnTo>
                  <a:lnTo>
                    <a:pt x="7453724" y="19378"/>
                  </a:lnTo>
                  <a:lnTo>
                    <a:pt x="7413566" y="5034"/>
                  </a:lnTo>
                  <a:lnTo>
                    <a:pt x="7369810" y="0"/>
                  </a:lnTo>
                  <a:close/>
                </a:path>
              </a:pathLst>
            </a:custGeom>
            <a:solidFill>
              <a:srgbClr val="4252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9160" y="556259"/>
              <a:ext cx="7560945" cy="1144905"/>
            </a:xfrm>
            <a:custGeom>
              <a:avLst/>
              <a:gdLst/>
              <a:ahLst/>
              <a:cxnLst/>
              <a:rect l="l" t="t" r="r" b="b"/>
              <a:pathLst>
                <a:path w="7560945" h="1144905">
                  <a:moveTo>
                    <a:pt x="0" y="190753"/>
                  </a:moveTo>
                  <a:lnTo>
                    <a:pt x="5038" y="146997"/>
                  </a:lnTo>
                  <a:lnTo>
                    <a:pt x="19389" y="106839"/>
                  </a:lnTo>
                  <a:lnTo>
                    <a:pt x="41907" y="71422"/>
                  </a:lnTo>
                  <a:lnTo>
                    <a:pt x="71448" y="41887"/>
                  </a:lnTo>
                  <a:lnTo>
                    <a:pt x="106866" y="19378"/>
                  </a:lnTo>
                  <a:lnTo>
                    <a:pt x="147017" y="5034"/>
                  </a:lnTo>
                  <a:lnTo>
                    <a:pt x="190753" y="0"/>
                  </a:lnTo>
                  <a:lnTo>
                    <a:pt x="7369810" y="0"/>
                  </a:lnTo>
                  <a:lnTo>
                    <a:pt x="7413566" y="5034"/>
                  </a:lnTo>
                  <a:lnTo>
                    <a:pt x="7453724" y="19378"/>
                  </a:lnTo>
                  <a:lnTo>
                    <a:pt x="7489141" y="41887"/>
                  </a:lnTo>
                  <a:lnTo>
                    <a:pt x="7518676" y="71422"/>
                  </a:lnTo>
                  <a:lnTo>
                    <a:pt x="7541185" y="106839"/>
                  </a:lnTo>
                  <a:lnTo>
                    <a:pt x="7555529" y="146997"/>
                  </a:lnTo>
                  <a:lnTo>
                    <a:pt x="7560564" y="190753"/>
                  </a:lnTo>
                  <a:lnTo>
                    <a:pt x="7560564" y="953769"/>
                  </a:lnTo>
                  <a:lnTo>
                    <a:pt x="7555529" y="997526"/>
                  </a:lnTo>
                  <a:lnTo>
                    <a:pt x="7541185" y="1037684"/>
                  </a:lnTo>
                  <a:lnTo>
                    <a:pt x="7518676" y="1073101"/>
                  </a:lnTo>
                  <a:lnTo>
                    <a:pt x="7489141" y="1102636"/>
                  </a:lnTo>
                  <a:lnTo>
                    <a:pt x="7453724" y="1125145"/>
                  </a:lnTo>
                  <a:lnTo>
                    <a:pt x="7413566" y="1139489"/>
                  </a:lnTo>
                  <a:lnTo>
                    <a:pt x="7369810" y="1144524"/>
                  </a:lnTo>
                  <a:lnTo>
                    <a:pt x="190753" y="1144524"/>
                  </a:lnTo>
                  <a:lnTo>
                    <a:pt x="147017" y="1139489"/>
                  </a:lnTo>
                  <a:lnTo>
                    <a:pt x="106866" y="1125145"/>
                  </a:lnTo>
                  <a:lnTo>
                    <a:pt x="71448" y="1102636"/>
                  </a:lnTo>
                  <a:lnTo>
                    <a:pt x="41907" y="1073101"/>
                  </a:lnTo>
                  <a:lnTo>
                    <a:pt x="19389" y="1037684"/>
                  </a:lnTo>
                  <a:lnTo>
                    <a:pt x="5038" y="997526"/>
                  </a:lnTo>
                  <a:lnTo>
                    <a:pt x="0" y="953769"/>
                  </a:lnTo>
                  <a:lnTo>
                    <a:pt x="0" y="190753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3564" y="611123"/>
              <a:ext cx="7192009" cy="1033780"/>
            </a:xfrm>
            <a:custGeom>
              <a:avLst/>
              <a:gdLst/>
              <a:ahLst/>
              <a:cxnLst/>
              <a:rect l="l" t="t" r="r" b="b"/>
              <a:pathLst>
                <a:path w="7192009" h="1033780">
                  <a:moveTo>
                    <a:pt x="7191756" y="0"/>
                  </a:moveTo>
                  <a:lnTo>
                    <a:pt x="0" y="0"/>
                  </a:lnTo>
                  <a:lnTo>
                    <a:pt x="0" y="1033272"/>
                  </a:lnTo>
                  <a:lnTo>
                    <a:pt x="7191756" y="1033272"/>
                  </a:lnTo>
                  <a:lnTo>
                    <a:pt x="7191756" y="0"/>
                  </a:lnTo>
                  <a:close/>
                </a:path>
              </a:pathLst>
            </a:custGeom>
            <a:solidFill>
              <a:srgbClr val="4252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42541" y="667334"/>
            <a:ext cx="5306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Содержание</a:t>
            </a:r>
            <a:r>
              <a:rPr spc="120" dirty="0"/>
              <a:t> </a:t>
            </a:r>
            <a:r>
              <a:rPr spc="-5" dirty="0"/>
              <a:t>образовательной</a:t>
            </a:r>
            <a:r>
              <a:rPr spc="85" dirty="0"/>
              <a:t> </a:t>
            </a:r>
            <a:r>
              <a:rPr spc="-35" dirty="0"/>
              <a:t>области</a:t>
            </a:r>
            <a:r>
              <a:rPr spc="-35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39848" y="1125092"/>
            <a:ext cx="5681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«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Социально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коммуникативное</a:t>
            </a:r>
            <a:r>
              <a:rPr sz="24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»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8591" y="2276855"/>
            <a:ext cx="609600" cy="609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8591" y="3002279"/>
            <a:ext cx="609600" cy="5562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6211" y="3717035"/>
            <a:ext cx="580643" cy="6477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7923" y="4509515"/>
            <a:ext cx="588263" cy="6477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9928" y="5228844"/>
            <a:ext cx="55626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5838" y="2204872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795FA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5838" y="3716807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795FA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56788" y="1904110"/>
            <a:ext cx="3590290" cy="4093845"/>
            <a:chOff x="3256788" y="1904110"/>
            <a:chExt cx="3590290" cy="4093845"/>
          </a:xfrm>
        </p:grpSpPr>
        <p:sp>
          <p:nvSpPr>
            <p:cNvPr id="6" name="object 6"/>
            <p:cNvSpPr/>
            <p:nvPr/>
          </p:nvSpPr>
          <p:spPr>
            <a:xfrm>
              <a:off x="3275838" y="5228856"/>
              <a:ext cx="3552190" cy="756285"/>
            </a:xfrm>
            <a:custGeom>
              <a:avLst/>
              <a:gdLst/>
              <a:ahLst/>
              <a:cxnLst/>
              <a:rect l="l" t="t" r="r" b="b"/>
              <a:pathLst>
                <a:path w="3552190" h="756285">
                  <a:moveTo>
                    <a:pt x="3551936" y="0"/>
                  </a:moveTo>
                  <a:lnTo>
                    <a:pt x="1718310" y="0"/>
                  </a:lnTo>
                  <a:lnTo>
                    <a:pt x="0" y="0"/>
                  </a:lnTo>
                  <a:lnTo>
                    <a:pt x="0" y="756005"/>
                  </a:lnTo>
                  <a:lnTo>
                    <a:pt x="1718310" y="756005"/>
                  </a:lnTo>
                  <a:lnTo>
                    <a:pt x="3551936" y="756005"/>
                  </a:lnTo>
                  <a:lnTo>
                    <a:pt x="3551936" y="0"/>
                  </a:lnTo>
                  <a:close/>
                </a:path>
              </a:pathLst>
            </a:custGeom>
            <a:solidFill>
              <a:srgbClr val="795F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94148" y="1910460"/>
              <a:ext cx="0" cy="4081145"/>
            </a:xfrm>
            <a:custGeom>
              <a:avLst/>
              <a:gdLst/>
              <a:ahLst/>
              <a:cxnLst/>
              <a:rect l="l" t="t" r="r" b="b"/>
              <a:pathLst>
                <a:path h="4081145">
                  <a:moveTo>
                    <a:pt x="0" y="0"/>
                  </a:moveTo>
                  <a:lnTo>
                    <a:pt x="0" y="4080751"/>
                  </a:lnTo>
                </a:path>
              </a:pathLst>
            </a:custGeom>
            <a:ln w="12700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9488" y="2204846"/>
              <a:ext cx="3564890" cy="0"/>
            </a:xfrm>
            <a:custGeom>
              <a:avLst/>
              <a:gdLst/>
              <a:ahLst/>
              <a:cxnLst/>
              <a:rect l="l" t="t" r="r" b="b"/>
              <a:pathLst>
                <a:path w="3564890">
                  <a:moveTo>
                    <a:pt x="0" y="0"/>
                  </a:moveTo>
                  <a:lnTo>
                    <a:pt x="3564763" y="0"/>
                  </a:lnTo>
                </a:path>
              </a:pathLst>
            </a:custGeom>
            <a:ln w="25400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9488" y="1910460"/>
              <a:ext cx="3564890" cy="4081145"/>
            </a:xfrm>
            <a:custGeom>
              <a:avLst/>
              <a:gdLst/>
              <a:ahLst/>
              <a:cxnLst/>
              <a:rect l="l" t="t" r="r" b="b"/>
              <a:pathLst>
                <a:path w="3564890" h="4081145">
                  <a:moveTo>
                    <a:pt x="0" y="1050416"/>
                  </a:moveTo>
                  <a:lnTo>
                    <a:pt x="3564763" y="1050416"/>
                  </a:lnTo>
                </a:path>
                <a:path w="3564890" h="4081145">
                  <a:moveTo>
                    <a:pt x="0" y="1806447"/>
                  </a:moveTo>
                  <a:lnTo>
                    <a:pt x="3564763" y="1806447"/>
                  </a:lnTo>
                </a:path>
                <a:path w="3564890" h="4081145">
                  <a:moveTo>
                    <a:pt x="0" y="2562352"/>
                  </a:moveTo>
                  <a:lnTo>
                    <a:pt x="3564763" y="2562352"/>
                  </a:lnTo>
                </a:path>
                <a:path w="3564890" h="4081145">
                  <a:moveTo>
                    <a:pt x="0" y="3318382"/>
                  </a:moveTo>
                  <a:lnTo>
                    <a:pt x="3564763" y="3318382"/>
                  </a:lnTo>
                </a:path>
                <a:path w="3564890" h="4081145">
                  <a:moveTo>
                    <a:pt x="6350" y="0"/>
                  </a:moveTo>
                  <a:lnTo>
                    <a:pt x="6350" y="4080751"/>
                  </a:lnTo>
                </a:path>
                <a:path w="3564890" h="4081145">
                  <a:moveTo>
                    <a:pt x="3558413" y="0"/>
                  </a:moveTo>
                  <a:lnTo>
                    <a:pt x="3558413" y="4080751"/>
                  </a:lnTo>
                </a:path>
                <a:path w="3564890" h="4081145">
                  <a:moveTo>
                    <a:pt x="0" y="6350"/>
                  </a:moveTo>
                  <a:lnTo>
                    <a:pt x="3564763" y="6350"/>
                  </a:lnTo>
                </a:path>
                <a:path w="3564890" h="4081145">
                  <a:moveTo>
                    <a:pt x="0" y="4074401"/>
                  </a:moveTo>
                  <a:lnTo>
                    <a:pt x="3564763" y="4074401"/>
                  </a:lnTo>
                </a:path>
              </a:pathLst>
            </a:custGeom>
            <a:ln w="12700">
              <a:solidFill>
                <a:srgbClr val="795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21684" y="1910283"/>
            <a:ext cx="6267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881630"/>
                </a:solidFill>
                <a:latin typeface="Calibri"/>
                <a:cs typeface="Calibri"/>
              </a:rPr>
              <a:t>Возраст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6664" y="1910283"/>
            <a:ext cx="69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60" dirty="0">
                <a:solidFill>
                  <a:srgbClr val="881630"/>
                </a:solidFill>
                <a:latin typeface="Trebuchet MS"/>
                <a:cs typeface="Trebuchet MS"/>
              </a:rPr>
              <a:t>QR</a:t>
            </a:r>
            <a:r>
              <a:rPr sz="1400" b="1" spc="-95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881630"/>
                </a:solidFill>
                <a:latin typeface="Trebuchet MS"/>
                <a:cs typeface="Trebuchet MS"/>
              </a:rPr>
              <a:t>-</a:t>
            </a:r>
            <a:r>
              <a:rPr sz="1400" b="1" spc="-30" dirty="0">
                <a:solidFill>
                  <a:srgbClr val="881630"/>
                </a:solidFill>
                <a:latin typeface="Calibri"/>
                <a:cs typeface="Calibri"/>
              </a:rPr>
              <a:t>код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7176" y="2384297"/>
            <a:ext cx="1138555" cy="341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2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-3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3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-4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4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-5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5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-6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6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-7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36002" y="434022"/>
            <a:ext cx="7793355" cy="925830"/>
            <a:chOff x="1036002" y="434022"/>
            <a:chExt cx="7793355" cy="925830"/>
          </a:xfrm>
        </p:grpSpPr>
        <p:sp>
          <p:nvSpPr>
            <p:cNvPr id="14" name="object 14"/>
            <p:cNvSpPr/>
            <p:nvPr/>
          </p:nvSpPr>
          <p:spPr>
            <a:xfrm>
              <a:off x="1043939" y="441959"/>
              <a:ext cx="7777480" cy="909955"/>
            </a:xfrm>
            <a:custGeom>
              <a:avLst/>
              <a:gdLst/>
              <a:ahLst/>
              <a:cxnLst/>
              <a:rect l="l" t="t" r="r" b="b"/>
              <a:pathLst>
                <a:path w="7777480" h="909955">
                  <a:moveTo>
                    <a:pt x="7625333" y="0"/>
                  </a:moveTo>
                  <a:lnTo>
                    <a:pt x="151637" y="0"/>
                  </a:lnTo>
                  <a:lnTo>
                    <a:pt x="103710" y="7735"/>
                  </a:lnTo>
                  <a:lnTo>
                    <a:pt x="62084" y="29272"/>
                  </a:lnTo>
                  <a:lnTo>
                    <a:pt x="29258" y="62106"/>
                  </a:lnTo>
                  <a:lnTo>
                    <a:pt x="7730" y="103729"/>
                  </a:lnTo>
                  <a:lnTo>
                    <a:pt x="0" y="151637"/>
                  </a:lnTo>
                  <a:lnTo>
                    <a:pt x="0" y="758189"/>
                  </a:lnTo>
                  <a:lnTo>
                    <a:pt x="7730" y="806098"/>
                  </a:lnTo>
                  <a:lnTo>
                    <a:pt x="29258" y="847721"/>
                  </a:lnTo>
                  <a:lnTo>
                    <a:pt x="62084" y="880555"/>
                  </a:lnTo>
                  <a:lnTo>
                    <a:pt x="103710" y="902092"/>
                  </a:lnTo>
                  <a:lnTo>
                    <a:pt x="151637" y="909827"/>
                  </a:lnTo>
                  <a:lnTo>
                    <a:pt x="7625333" y="909827"/>
                  </a:lnTo>
                  <a:lnTo>
                    <a:pt x="7673242" y="902092"/>
                  </a:lnTo>
                  <a:lnTo>
                    <a:pt x="7714865" y="880555"/>
                  </a:lnTo>
                  <a:lnTo>
                    <a:pt x="7747699" y="847721"/>
                  </a:lnTo>
                  <a:lnTo>
                    <a:pt x="7769236" y="806098"/>
                  </a:lnTo>
                  <a:lnTo>
                    <a:pt x="7776971" y="758189"/>
                  </a:lnTo>
                  <a:lnTo>
                    <a:pt x="7776971" y="151637"/>
                  </a:lnTo>
                  <a:lnTo>
                    <a:pt x="7769236" y="103729"/>
                  </a:lnTo>
                  <a:lnTo>
                    <a:pt x="7747699" y="62106"/>
                  </a:lnTo>
                  <a:lnTo>
                    <a:pt x="7714865" y="29272"/>
                  </a:lnTo>
                  <a:lnTo>
                    <a:pt x="7673242" y="7735"/>
                  </a:lnTo>
                  <a:lnTo>
                    <a:pt x="7625333" y="0"/>
                  </a:lnTo>
                  <a:close/>
                </a:path>
              </a:pathLst>
            </a:custGeom>
            <a:solidFill>
              <a:srgbClr val="795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3939" y="441959"/>
              <a:ext cx="7777480" cy="909955"/>
            </a:xfrm>
            <a:custGeom>
              <a:avLst/>
              <a:gdLst/>
              <a:ahLst/>
              <a:cxnLst/>
              <a:rect l="l" t="t" r="r" b="b"/>
              <a:pathLst>
                <a:path w="7777480" h="909955">
                  <a:moveTo>
                    <a:pt x="0" y="151637"/>
                  </a:moveTo>
                  <a:lnTo>
                    <a:pt x="7730" y="103729"/>
                  </a:lnTo>
                  <a:lnTo>
                    <a:pt x="29258" y="62106"/>
                  </a:lnTo>
                  <a:lnTo>
                    <a:pt x="62084" y="29272"/>
                  </a:lnTo>
                  <a:lnTo>
                    <a:pt x="103710" y="7735"/>
                  </a:lnTo>
                  <a:lnTo>
                    <a:pt x="151637" y="0"/>
                  </a:lnTo>
                  <a:lnTo>
                    <a:pt x="7625333" y="0"/>
                  </a:lnTo>
                  <a:lnTo>
                    <a:pt x="7673242" y="7735"/>
                  </a:lnTo>
                  <a:lnTo>
                    <a:pt x="7714865" y="29272"/>
                  </a:lnTo>
                  <a:lnTo>
                    <a:pt x="7747699" y="62106"/>
                  </a:lnTo>
                  <a:lnTo>
                    <a:pt x="7769236" y="103729"/>
                  </a:lnTo>
                  <a:lnTo>
                    <a:pt x="7776971" y="151637"/>
                  </a:lnTo>
                  <a:lnTo>
                    <a:pt x="7776971" y="758189"/>
                  </a:lnTo>
                  <a:lnTo>
                    <a:pt x="7769236" y="806098"/>
                  </a:lnTo>
                  <a:lnTo>
                    <a:pt x="7747699" y="847721"/>
                  </a:lnTo>
                  <a:lnTo>
                    <a:pt x="7714865" y="880555"/>
                  </a:lnTo>
                  <a:lnTo>
                    <a:pt x="7673242" y="902092"/>
                  </a:lnTo>
                  <a:lnTo>
                    <a:pt x="7625333" y="909827"/>
                  </a:lnTo>
                  <a:lnTo>
                    <a:pt x="151637" y="909827"/>
                  </a:lnTo>
                  <a:lnTo>
                    <a:pt x="103710" y="902092"/>
                  </a:lnTo>
                  <a:lnTo>
                    <a:pt x="62084" y="880555"/>
                  </a:lnTo>
                  <a:lnTo>
                    <a:pt x="29258" y="847721"/>
                  </a:lnTo>
                  <a:lnTo>
                    <a:pt x="7730" y="806098"/>
                  </a:lnTo>
                  <a:lnTo>
                    <a:pt x="0" y="758189"/>
                  </a:lnTo>
                  <a:lnTo>
                    <a:pt x="0" y="151637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9816" rIns="0" bIns="0" rtlCol="0">
            <a:spAutoFit/>
          </a:bodyPr>
          <a:lstStyle/>
          <a:p>
            <a:pPr marL="720090" algn="ctr">
              <a:lnSpc>
                <a:spcPts val="3190"/>
              </a:lnSpc>
              <a:spcBef>
                <a:spcPts val="95"/>
              </a:spcBef>
            </a:pPr>
            <a:r>
              <a:rPr sz="2800" spc="-20" dirty="0"/>
              <a:t>Содержание</a:t>
            </a:r>
            <a:r>
              <a:rPr sz="2800" spc="135" dirty="0"/>
              <a:t> </a:t>
            </a:r>
            <a:r>
              <a:rPr sz="2800" spc="-10" dirty="0"/>
              <a:t>образовательной</a:t>
            </a:r>
            <a:r>
              <a:rPr sz="2800" spc="160" dirty="0"/>
              <a:t> </a:t>
            </a:r>
            <a:r>
              <a:rPr sz="2800" spc="-10" dirty="0"/>
              <a:t>области</a:t>
            </a:r>
            <a:endParaRPr sz="2800"/>
          </a:p>
          <a:p>
            <a:pPr marL="722630" algn="ctr">
              <a:lnSpc>
                <a:spcPts val="3190"/>
              </a:lnSpc>
            </a:pPr>
            <a:r>
              <a:rPr sz="2800" spc="-10" dirty="0">
                <a:latin typeface="Trebuchet MS"/>
                <a:cs typeface="Trebuchet MS"/>
              </a:rPr>
              <a:t>«</a:t>
            </a:r>
            <a:r>
              <a:rPr sz="2800" spc="-10" dirty="0"/>
              <a:t>Речевое</a:t>
            </a:r>
            <a:r>
              <a:rPr sz="2800" spc="145" dirty="0"/>
              <a:t> </a:t>
            </a:r>
            <a:r>
              <a:rPr sz="2800" spc="-5" dirty="0"/>
              <a:t>развитие</a:t>
            </a:r>
            <a:r>
              <a:rPr sz="2800" spc="-5" dirty="0">
                <a:latin typeface="Trebuchet MS"/>
                <a:cs typeface="Trebuchet MS"/>
              </a:rPr>
              <a:t>»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75732" y="2276855"/>
            <a:ext cx="623570" cy="3648710"/>
            <a:chOff x="5475732" y="2276855"/>
            <a:chExt cx="623570" cy="364871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6" y="2276855"/>
              <a:ext cx="574548" cy="5745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4500" y="2997707"/>
              <a:ext cx="563879" cy="5623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496" y="3771900"/>
              <a:ext cx="589788" cy="5913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496" y="4509516"/>
              <a:ext cx="569976" cy="5684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5732" y="5300472"/>
              <a:ext cx="623315" cy="624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1820" y="2204872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576D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1820" y="3716807"/>
            <a:ext cx="3552190" cy="756285"/>
          </a:xfrm>
          <a:custGeom>
            <a:avLst/>
            <a:gdLst/>
            <a:ahLst/>
            <a:cxnLst/>
            <a:rect l="l" t="t" r="r" b="b"/>
            <a:pathLst>
              <a:path w="3552190" h="756285">
                <a:moveTo>
                  <a:pt x="3551936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551936" y="756005"/>
                </a:lnTo>
                <a:lnTo>
                  <a:pt x="3551936" y="0"/>
                </a:lnTo>
                <a:close/>
              </a:path>
            </a:pathLst>
          </a:custGeom>
          <a:solidFill>
            <a:srgbClr val="576DA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12770" y="1904110"/>
            <a:ext cx="3590290" cy="4093845"/>
            <a:chOff x="3112770" y="1904110"/>
            <a:chExt cx="3590290" cy="4093845"/>
          </a:xfrm>
        </p:grpSpPr>
        <p:sp>
          <p:nvSpPr>
            <p:cNvPr id="6" name="object 6"/>
            <p:cNvSpPr/>
            <p:nvPr/>
          </p:nvSpPr>
          <p:spPr>
            <a:xfrm>
              <a:off x="3131820" y="5228856"/>
              <a:ext cx="3552190" cy="756285"/>
            </a:xfrm>
            <a:custGeom>
              <a:avLst/>
              <a:gdLst/>
              <a:ahLst/>
              <a:cxnLst/>
              <a:rect l="l" t="t" r="r" b="b"/>
              <a:pathLst>
                <a:path w="3552190" h="756285">
                  <a:moveTo>
                    <a:pt x="3551936" y="0"/>
                  </a:moveTo>
                  <a:lnTo>
                    <a:pt x="1718310" y="0"/>
                  </a:lnTo>
                  <a:lnTo>
                    <a:pt x="0" y="0"/>
                  </a:lnTo>
                  <a:lnTo>
                    <a:pt x="0" y="756005"/>
                  </a:lnTo>
                  <a:lnTo>
                    <a:pt x="1718310" y="756005"/>
                  </a:lnTo>
                  <a:lnTo>
                    <a:pt x="3551936" y="756005"/>
                  </a:lnTo>
                  <a:lnTo>
                    <a:pt x="3551936" y="0"/>
                  </a:lnTo>
                  <a:close/>
                </a:path>
              </a:pathLst>
            </a:custGeom>
            <a:solidFill>
              <a:srgbClr val="576DA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0130" y="1910460"/>
              <a:ext cx="0" cy="4081145"/>
            </a:xfrm>
            <a:custGeom>
              <a:avLst/>
              <a:gdLst/>
              <a:ahLst/>
              <a:cxnLst/>
              <a:rect l="l" t="t" r="r" b="b"/>
              <a:pathLst>
                <a:path h="4081145">
                  <a:moveTo>
                    <a:pt x="0" y="0"/>
                  </a:moveTo>
                  <a:lnTo>
                    <a:pt x="0" y="4080751"/>
                  </a:lnTo>
                </a:path>
              </a:pathLst>
            </a:custGeom>
            <a:ln w="12700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5470" y="2204846"/>
              <a:ext cx="3564890" cy="0"/>
            </a:xfrm>
            <a:custGeom>
              <a:avLst/>
              <a:gdLst/>
              <a:ahLst/>
              <a:cxnLst/>
              <a:rect l="l" t="t" r="r" b="b"/>
              <a:pathLst>
                <a:path w="3564890">
                  <a:moveTo>
                    <a:pt x="0" y="0"/>
                  </a:moveTo>
                  <a:lnTo>
                    <a:pt x="3564762" y="0"/>
                  </a:lnTo>
                </a:path>
              </a:pathLst>
            </a:custGeom>
            <a:ln w="25400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5470" y="1910460"/>
              <a:ext cx="3564890" cy="4081145"/>
            </a:xfrm>
            <a:custGeom>
              <a:avLst/>
              <a:gdLst/>
              <a:ahLst/>
              <a:cxnLst/>
              <a:rect l="l" t="t" r="r" b="b"/>
              <a:pathLst>
                <a:path w="3564890" h="4081145">
                  <a:moveTo>
                    <a:pt x="0" y="1050416"/>
                  </a:moveTo>
                  <a:lnTo>
                    <a:pt x="3564762" y="1050416"/>
                  </a:lnTo>
                </a:path>
                <a:path w="3564890" h="4081145">
                  <a:moveTo>
                    <a:pt x="0" y="1806447"/>
                  </a:moveTo>
                  <a:lnTo>
                    <a:pt x="3564762" y="1806447"/>
                  </a:lnTo>
                </a:path>
                <a:path w="3564890" h="4081145">
                  <a:moveTo>
                    <a:pt x="0" y="2562352"/>
                  </a:moveTo>
                  <a:lnTo>
                    <a:pt x="3564762" y="2562352"/>
                  </a:lnTo>
                </a:path>
                <a:path w="3564890" h="4081145">
                  <a:moveTo>
                    <a:pt x="0" y="3318382"/>
                  </a:moveTo>
                  <a:lnTo>
                    <a:pt x="3564762" y="3318382"/>
                  </a:lnTo>
                </a:path>
                <a:path w="3564890" h="4081145">
                  <a:moveTo>
                    <a:pt x="6350" y="0"/>
                  </a:moveTo>
                  <a:lnTo>
                    <a:pt x="6350" y="4080751"/>
                  </a:lnTo>
                </a:path>
                <a:path w="3564890" h="4081145">
                  <a:moveTo>
                    <a:pt x="3558412" y="0"/>
                  </a:moveTo>
                  <a:lnTo>
                    <a:pt x="3558412" y="4080751"/>
                  </a:lnTo>
                </a:path>
                <a:path w="3564890" h="4081145">
                  <a:moveTo>
                    <a:pt x="0" y="6350"/>
                  </a:moveTo>
                  <a:lnTo>
                    <a:pt x="3564762" y="6350"/>
                  </a:lnTo>
                </a:path>
                <a:path w="3564890" h="4081145">
                  <a:moveTo>
                    <a:pt x="0" y="4074401"/>
                  </a:moveTo>
                  <a:lnTo>
                    <a:pt x="3564762" y="4074401"/>
                  </a:lnTo>
                </a:path>
              </a:pathLst>
            </a:custGeom>
            <a:ln w="12700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77539" y="1910283"/>
            <a:ext cx="6267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881630"/>
                </a:solidFill>
                <a:latin typeface="Calibri"/>
                <a:cs typeface="Calibri"/>
              </a:rPr>
              <a:t>Возраст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2519" y="1910283"/>
            <a:ext cx="69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60" dirty="0">
                <a:solidFill>
                  <a:srgbClr val="881630"/>
                </a:solidFill>
                <a:latin typeface="Trebuchet MS"/>
                <a:cs typeface="Trebuchet MS"/>
              </a:rPr>
              <a:t>QR</a:t>
            </a:r>
            <a:r>
              <a:rPr sz="1400" b="1" spc="-9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881630"/>
                </a:solidFill>
                <a:latin typeface="Trebuchet MS"/>
                <a:cs typeface="Trebuchet MS"/>
              </a:rPr>
              <a:t>-</a:t>
            </a:r>
            <a:r>
              <a:rPr sz="1400" b="1" spc="-30" dirty="0">
                <a:solidFill>
                  <a:srgbClr val="881630"/>
                </a:solidFill>
                <a:latin typeface="Calibri"/>
                <a:cs typeface="Calibri"/>
              </a:rPr>
              <a:t>код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3030" y="2384297"/>
            <a:ext cx="1138555" cy="341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2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-3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3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-4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4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-5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5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-6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6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-7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83246" y="513270"/>
            <a:ext cx="7649845" cy="880110"/>
            <a:chOff x="1083246" y="513270"/>
            <a:chExt cx="7649845" cy="880110"/>
          </a:xfrm>
        </p:grpSpPr>
        <p:sp>
          <p:nvSpPr>
            <p:cNvPr id="14" name="object 14"/>
            <p:cNvSpPr/>
            <p:nvPr/>
          </p:nvSpPr>
          <p:spPr>
            <a:xfrm>
              <a:off x="1091183" y="521208"/>
              <a:ext cx="7633970" cy="864235"/>
            </a:xfrm>
            <a:custGeom>
              <a:avLst/>
              <a:gdLst/>
              <a:ahLst/>
              <a:cxnLst/>
              <a:rect l="l" t="t" r="r" b="b"/>
              <a:pathLst>
                <a:path w="7633970" h="864235">
                  <a:moveTo>
                    <a:pt x="7489698" y="0"/>
                  </a:moveTo>
                  <a:lnTo>
                    <a:pt x="144018" y="0"/>
                  </a:lnTo>
                  <a:lnTo>
                    <a:pt x="98496" y="7345"/>
                  </a:lnTo>
                  <a:lnTo>
                    <a:pt x="58962" y="27797"/>
                  </a:lnTo>
                  <a:lnTo>
                    <a:pt x="27786" y="58978"/>
                  </a:lnTo>
                  <a:lnTo>
                    <a:pt x="7342" y="98511"/>
                  </a:lnTo>
                  <a:lnTo>
                    <a:pt x="0" y="144017"/>
                  </a:lnTo>
                  <a:lnTo>
                    <a:pt x="0" y="720089"/>
                  </a:lnTo>
                  <a:lnTo>
                    <a:pt x="7342" y="765596"/>
                  </a:lnTo>
                  <a:lnTo>
                    <a:pt x="27786" y="805129"/>
                  </a:lnTo>
                  <a:lnTo>
                    <a:pt x="58962" y="836310"/>
                  </a:lnTo>
                  <a:lnTo>
                    <a:pt x="98496" y="856762"/>
                  </a:lnTo>
                  <a:lnTo>
                    <a:pt x="144018" y="864107"/>
                  </a:lnTo>
                  <a:lnTo>
                    <a:pt x="7489698" y="864107"/>
                  </a:lnTo>
                  <a:lnTo>
                    <a:pt x="7535204" y="856762"/>
                  </a:lnTo>
                  <a:lnTo>
                    <a:pt x="7574737" y="836310"/>
                  </a:lnTo>
                  <a:lnTo>
                    <a:pt x="7605918" y="805129"/>
                  </a:lnTo>
                  <a:lnTo>
                    <a:pt x="7626370" y="765596"/>
                  </a:lnTo>
                  <a:lnTo>
                    <a:pt x="7633716" y="720089"/>
                  </a:lnTo>
                  <a:lnTo>
                    <a:pt x="7633716" y="144017"/>
                  </a:lnTo>
                  <a:lnTo>
                    <a:pt x="7626370" y="98511"/>
                  </a:lnTo>
                  <a:lnTo>
                    <a:pt x="7605918" y="58978"/>
                  </a:lnTo>
                  <a:lnTo>
                    <a:pt x="7574737" y="27797"/>
                  </a:lnTo>
                  <a:lnTo>
                    <a:pt x="7535204" y="7345"/>
                  </a:lnTo>
                  <a:lnTo>
                    <a:pt x="7489698" y="0"/>
                  </a:lnTo>
                  <a:close/>
                </a:path>
              </a:pathLst>
            </a:custGeom>
            <a:solidFill>
              <a:srgbClr val="576D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1183" y="521208"/>
              <a:ext cx="7633970" cy="864235"/>
            </a:xfrm>
            <a:custGeom>
              <a:avLst/>
              <a:gdLst/>
              <a:ahLst/>
              <a:cxnLst/>
              <a:rect l="l" t="t" r="r" b="b"/>
              <a:pathLst>
                <a:path w="7633970" h="864235">
                  <a:moveTo>
                    <a:pt x="0" y="144017"/>
                  </a:moveTo>
                  <a:lnTo>
                    <a:pt x="7342" y="98511"/>
                  </a:lnTo>
                  <a:lnTo>
                    <a:pt x="27786" y="58978"/>
                  </a:lnTo>
                  <a:lnTo>
                    <a:pt x="58962" y="27797"/>
                  </a:lnTo>
                  <a:lnTo>
                    <a:pt x="98496" y="7345"/>
                  </a:lnTo>
                  <a:lnTo>
                    <a:pt x="144018" y="0"/>
                  </a:lnTo>
                  <a:lnTo>
                    <a:pt x="7489698" y="0"/>
                  </a:lnTo>
                  <a:lnTo>
                    <a:pt x="7535204" y="7345"/>
                  </a:lnTo>
                  <a:lnTo>
                    <a:pt x="7574737" y="27797"/>
                  </a:lnTo>
                  <a:lnTo>
                    <a:pt x="7605918" y="58978"/>
                  </a:lnTo>
                  <a:lnTo>
                    <a:pt x="7626370" y="98511"/>
                  </a:lnTo>
                  <a:lnTo>
                    <a:pt x="7633716" y="144017"/>
                  </a:lnTo>
                  <a:lnTo>
                    <a:pt x="7633716" y="720089"/>
                  </a:lnTo>
                  <a:lnTo>
                    <a:pt x="7626370" y="765596"/>
                  </a:lnTo>
                  <a:lnTo>
                    <a:pt x="7605918" y="805129"/>
                  </a:lnTo>
                  <a:lnTo>
                    <a:pt x="7574737" y="836310"/>
                  </a:lnTo>
                  <a:lnTo>
                    <a:pt x="7535204" y="856762"/>
                  </a:lnTo>
                  <a:lnTo>
                    <a:pt x="7489698" y="864107"/>
                  </a:lnTo>
                  <a:lnTo>
                    <a:pt x="144018" y="864107"/>
                  </a:lnTo>
                  <a:lnTo>
                    <a:pt x="98496" y="856762"/>
                  </a:lnTo>
                  <a:lnTo>
                    <a:pt x="58962" y="836310"/>
                  </a:lnTo>
                  <a:lnTo>
                    <a:pt x="27786" y="805129"/>
                  </a:lnTo>
                  <a:lnTo>
                    <a:pt x="7342" y="765596"/>
                  </a:lnTo>
                  <a:lnTo>
                    <a:pt x="0" y="720089"/>
                  </a:lnTo>
                  <a:lnTo>
                    <a:pt x="0" y="144017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671195" algn="ctr">
              <a:lnSpc>
                <a:spcPts val="3195"/>
              </a:lnSpc>
              <a:spcBef>
                <a:spcPts val="95"/>
              </a:spcBef>
            </a:pPr>
            <a:r>
              <a:rPr sz="2800" spc="-20" dirty="0"/>
              <a:t>Содержание</a:t>
            </a:r>
            <a:r>
              <a:rPr sz="2800" spc="135" dirty="0"/>
              <a:t> </a:t>
            </a:r>
            <a:r>
              <a:rPr sz="2800" spc="-10" dirty="0"/>
              <a:t>образовательной</a:t>
            </a:r>
            <a:r>
              <a:rPr sz="2800" spc="160" dirty="0"/>
              <a:t> </a:t>
            </a:r>
            <a:r>
              <a:rPr sz="2800" spc="-10" dirty="0"/>
              <a:t>области</a:t>
            </a:r>
            <a:endParaRPr sz="2800"/>
          </a:p>
          <a:p>
            <a:pPr marL="673100" algn="ctr">
              <a:lnSpc>
                <a:spcPts val="3195"/>
              </a:lnSpc>
            </a:pPr>
            <a:r>
              <a:rPr sz="2800" spc="-10" dirty="0">
                <a:latin typeface="Trebuchet MS"/>
                <a:cs typeface="Trebuchet MS"/>
              </a:rPr>
              <a:t>«</a:t>
            </a:r>
            <a:r>
              <a:rPr sz="2800" spc="-10" dirty="0"/>
              <a:t>Познавательное</a:t>
            </a:r>
            <a:r>
              <a:rPr sz="2800" spc="185" dirty="0"/>
              <a:t> </a:t>
            </a:r>
            <a:r>
              <a:rPr sz="2800" spc="-5" dirty="0"/>
              <a:t>развитие</a:t>
            </a:r>
            <a:r>
              <a:rPr sz="2800" spc="-5" dirty="0">
                <a:latin typeface="Trebuchet MS"/>
                <a:cs typeface="Trebuchet MS"/>
              </a:rPr>
              <a:t>»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65064" y="2276855"/>
            <a:ext cx="581025" cy="3578860"/>
            <a:chOff x="5465064" y="2276855"/>
            <a:chExt cx="581025" cy="357886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4876" y="2276855"/>
              <a:ext cx="531876" cy="533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0304" y="2997707"/>
              <a:ext cx="541020" cy="5410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0304" y="3738372"/>
              <a:ext cx="565403" cy="6263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0304" y="4509516"/>
              <a:ext cx="533400" cy="6477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5064" y="5300472"/>
              <a:ext cx="553212" cy="5547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0050" y="2153691"/>
            <a:ext cx="3864610" cy="756285"/>
          </a:xfrm>
          <a:custGeom>
            <a:avLst/>
            <a:gdLst/>
            <a:ahLst/>
            <a:cxnLst/>
            <a:rect l="l" t="t" r="r" b="b"/>
            <a:pathLst>
              <a:path w="3864609" h="756285">
                <a:moveTo>
                  <a:pt x="3864229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864229" y="756005"/>
                </a:lnTo>
                <a:lnTo>
                  <a:pt x="3864229" y="0"/>
                </a:lnTo>
                <a:close/>
              </a:path>
            </a:pathLst>
          </a:custGeom>
          <a:solidFill>
            <a:srgbClr val="68929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0050" y="3665626"/>
            <a:ext cx="3864610" cy="756285"/>
          </a:xfrm>
          <a:custGeom>
            <a:avLst/>
            <a:gdLst/>
            <a:ahLst/>
            <a:cxnLst/>
            <a:rect l="l" t="t" r="r" b="b"/>
            <a:pathLst>
              <a:path w="3864609" h="756285">
                <a:moveTo>
                  <a:pt x="3864229" y="0"/>
                </a:moveTo>
                <a:lnTo>
                  <a:pt x="1718310" y="0"/>
                </a:lnTo>
                <a:lnTo>
                  <a:pt x="0" y="0"/>
                </a:lnTo>
                <a:lnTo>
                  <a:pt x="0" y="756005"/>
                </a:lnTo>
                <a:lnTo>
                  <a:pt x="1718310" y="756005"/>
                </a:lnTo>
                <a:lnTo>
                  <a:pt x="3864229" y="756005"/>
                </a:lnTo>
                <a:lnTo>
                  <a:pt x="3864229" y="0"/>
                </a:lnTo>
                <a:close/>
              </a:path>
            </a:pathLst>
          </a:custGeom>
          <a:solidFill>
            <a:srgbClr val="68929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921000" y="1852929"/>
            <a:ext cx="3902710" cy="4093845"/>
            <a:chOff x="2921000" y="1852929"/>
            <a:chExt cx="3902710" cy="4093845"/>
          </a:xfrm>
        </p:grpSpPr>
        <p:sp>
          <p:nvSpPr>
            <p:cNvPr id="6" name="object 6"/>
            <p:cNvSpPr/>
            <p:nvPr/>
          </p:nvSpPr>
          <p:spPr>
            <a:xfrm>
              <a:off x="2940050" y="5177663"/>
              <a:ext cx="3864610" cy="756285"/>
            </a:xfrm>
            <a:custGeom>
              <a:avLst/>
              <a:gdLst/>
              <a:ahLst/>
              <a:cxnLst/>
              <a:rect l="l" t="t" r="r" b="b"/>
              <a:pathLst>
                <a:path w="3864609" h="756285">
                  <a:moveTo>
                    <a:pt x="3864229" y="0"/>
                  </a:moveTo>
                  <a:lnTo>
                    <a:pt x="1718310" y="0"/>
                  </a:lnTo>
                  <a:lnTo>
                    <a:pt x="0" y="0"/>
                  </a:lnTo>
                  <a:lnTo>
                    <a:pt x="0" y="756005"/>
                  </a:lnTo>
                  <a:lnTo>
                    <a:pt x="1718310" y="756005"/>
                  </a:lnTo>
                  <a:lnTo>
                    <a:pt x="3864229" y="756005"/>
                  </a:lnTo>
                  <a:lnTo>
                    <a:pt x="3864229" y="0"/>
                  </a:lnTo>
                  <a:close/>
                </a:path>
              </a:pathLst>
            </a:custGeom>
            <a:solidFill>
              <a:srgbClr val="6892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8360" y="1859279"/>
              <a:ext cx="0" cy="4081145"/>
            </a:xfrm>
            <a:custGeom>
              <a:avLst/>
              <a:gdLst/>
              <a:ahLst/>
              <a:cxnLst/>
              <a:rect l="l" t="t" r="r" b="b"/>
              <a:pathLst>
                <a:path h="4081145">
                  <a:moveTo>
                    <a:pt x="0" y="0"/>
                  </a:moveTo>
                  <a:lnTo>
                    <a:pt x="0" y="4080738"/>
                  </a:lnTo>
                </a:path>
              </a:pathLst>
            </a:custGeom>
            <a:ln w="12700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33700" y="2153665"/>
              <a:ext cx="3877310" cy="0"/>
            </a:xfrm>
            <a:custGeom>
              <a:avLst/>
              <a:gdLst/>
              <a:ahLst/>
              <a:cxnLst/>
              <a:rect l="l" t="t" r="r" b="b"/>
              <a:pathLst>
                <a:path w="3877309">
                  <a:moveTo>
                    <a:pt x="0" y="0"/>
                  </a:moveTo>
                  <a:lnTo>
                    <a:pt x="3876929" y="0"/>
                  </a:lnTo>
                </a:path>
              </a:pathLst>
            </a:custGeom>
            <a:ln w="25400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3700" y="1859279"/>
              <a:ext cx="3877310" cy="4081145"/>
            </a:xfrm>
            <a:custGeom>
              <a:avLst/>
              <a:gdLst/>
              <a:ahLst/>
              <a:cxnLst/>
              <a:rect l="l" t="t" r="r" b="b"/>
              <a:pathLst>
                <a:path w="3877309" h="4081145">
                  <a:moveTo>
                    <a:pt x="0" y="1050417"/>
                  </a:moveTo>
                  <a:lnTo>
                    <a:pt x="3876929" y="1050417"/>
                  </a:lnTo>
                </a:path>
                <a:path w="3877309" h="4081145">
                  <a:moveTo>
                    <a:pt x="0" y="1806448"/>
                  </a:moveTo>
                  <a:lnTo>
                    <a:pt x="3876929" y="1806448"/>
                  </a:lnTo>
                </a:path>
                <a:path w="3877309" h="4081145">
                  <a:moveTo>
                    <a:pt x="0" y="2562352"/>
                  </a:moveTo>
                  <a:lnTo>
                    <a:pt x="3876929" y="2562352"/>
                  </a:lnTo>
                </a:path>
                <a:path w="3877309" h="4081145">
                  <a:moveTo>
                    <a:pt x="0" y="3318383"/>
                  </a:moveTo>
                  <a:lnTo>
                    <a:pt x="3876929" y="3318383"/>
                  </a:lnTo>
                </a:path>
                <a:path w="3877309" h="4081145">
                  <a:moveTo>
                    <a:pt x="6350" y="0"/>
                  </a:moveTo>
                  <a:lnTo>
                    <a:pt x="6350" y="4080738"/>
                  </a:lnTo>
                </a:path>
                <a:path w="3877309" h="4081145">
                  <a:moveTo>
                    <a:pt x="3870579" y="0"/>
                  </a:moveTo>
                  <a:lnTo>
                    <a:pt x="3870579" y="4080738"/>
                  </a:lnTo>
                </a:path>
                <a:path w="3877309" h="4081145">
                  <a:moveTo>
                    <a:pt x="0" y="6350"/>
                  </a:moveTo>
                  <a:lnTo>
                    <a:pt x="3876929" y="6350"/>
                  </a:lnTo>
                </a:path>
                <a:path w="3877309" h="4081145">
                  <a:moveTo>
                    <a:pt x="0" y="4074388"/>
                  </a:moveTo>
                  <a:lnTo>
                    <a:pt x="3876929" y="4074388"/>
                  </a:lnTo>
                </a:path>
              </a:pathLst>
            </a:custGeom>
            <a:ln w="12700">
              <a:solidFill>
                <a:srgbClr val="689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85769" y="1859102"/>
            <a:ext cx="6267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881630"/>
                </a:solidFill>
                <a:latin typeface="Calibri"/>
                <a:cs typeface="Calibri"/>
              </a:rPr>
              <a:t>Возраст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5942" y="1859102"/>
            <a:ext cx="69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60" dirty="0">
                <a:solidFill>
                  <a:srgbClr val="881630"/>
                </a:solidFill>
                <a:latin typeface="Trebuchet MS"/>
                <a:cs typeface="Trebuchet MS"/>
              </a:rPr>
              <a:t>QR</a:t>
            </a:r>
            <a:r>
              <a:rPr sz="1400" b="1" spc="-95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881630"/>
                </a:solidFill>
                <a:latin typeface="Trebuchet MS"/>
                <a:cs typeface="Trebuchet MS"/>
              </a:rPr>
              <a:t>-</a:t>
            </a:r>
            <a:r>
              <a:rPr sz="1400" b="1" spc="-30" dirty="0">
                <a:solidFill>
                  <a:srgbClr val="881630"/>
                </a:solidFill>
                <a:latin typeface="Calibri"/>
                <a:cs typeface="Calibri"/>
              </a:rPr>
              <a:t>код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1260" y="2332990"/>
            <a:ext cx="1138555" cy="341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2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-3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3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-4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881630"/>
                </a:solidFill>
                <a:latin typeface="Calibri"/>
                <a:cs typeface="Calibri"/>
              </a:rPr>
              <a:t>г</a:t>
            </a:r>
            <a:r>
              <a:rPr sz="2400" b="1" spc="-55" dirty="0">
                <a:solidFill>
                  <a:srgbClr val="881630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881630"/>
                </a:solidFill>
                <a:latin typeface="Calibri"/>
                <a:cs typeface="Calibri"/>
              </a:rPr>
              <a:t>да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4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-5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5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-6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400" b="1" spc="-90" dirty="0">
                <a:solidFill>
                  <a:srgbClr val="881630"/>
                </a:solidFill>
                <a:latin typeface="Trebuchet MS"/>
                <a:cs typeface="Trebuchet MS"/>
              </a:rPr>
              <a:t>6</a:t>
            </a:r>
            <a:r>
              <a:rPr sz="2400" b="1" spc="-85" dirty="0">
                <a:solidFill>
                  <a:srgbClr val="881630"/>
                </a:solidFill>
                <a:latin typeface="Trebuchet MS"/>
                <a:cs typeface="Trebuchet MS"/>
              </a:rPr>
              <a:t>-7</a:t>
            </a:r>
            <a:r>
              <a:rPr sz="2400" b="1" spc="-60" dirty="0">
                <a:solidFill>
                  <a:srgbClr val="88163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881630"/>
                </a:solidFill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6338" y="112458"/>
            <a:ext cx="8079740" cy="1107440"/>
            <a:chOff x="676338" y="112458"/>
            <a:chExt cx="8079740" cy="1107440"/>
          </a:xfrm>
        </p:grpSpPr>
        <p:sp>
          <p:nvSpPr>
            <p:cNvPr id="14" name="object 14"/>
            <p:cNvSpPr/>
            <p:nvPr/>
          </p:nvSpPr>
          <p:spPr>
            <a:xfrm>
              <a:off x="684276" y="120395"/>
              <a:ext cx="8063865" cy="1091565"/>
            </a:xfrm>
            <a:custGeom>
              <a:avLst/>
              <a:gdLst/>
              <a:ahLst/>
              <a:cxnLst/>
              <a:rect l="l" t="t" r="r" b="b"/>
              <a:pathLst>
                <a:path w="8063865" h="1091565">
                  <a:moveTo>
                    <a:pt x="7881620" y="0"/>
                  </a:moveTo>
                  <a:lnTo>
                    <a:pt x="181864" y="0"/>
                  </a:lnTo>
                  <a:lnTo>
                    <a:pt x="133516" y="6495"/>
                  </a:lnTo>
                  <a:lnTo>
                    <a:pt x="90072" y="24826"/>
                  </a:lnTo>
                  <a:lnTo>
                    <a:pt x="53265" y="53260"/>
                  </a:lnTo>
                  <a:lnTo>
                    <a:pt x="24828" y="90066"/>
                  </a:lnTo>
                  <a:lnTo>
                    <a:pt x="6496" y="133511"/>
                  </a:lnTo>
                  <a:lnTo>
                    <a:pt x="0" y="181863"/>
                  </a:lnTo>
                  <a:lnTo>
                    <a:pt x="0" y="909319"/>
                  </a:lnTo>
                  <a:lnTo>
                    <a:pt x="6496" y="957672"/>
                  </a:lnTo>
                  <a:lnTo>
                    <a:pt x="24828" y="1001117"/>
                  </a:lnTo>
                  <a:lnTo>
                    <a:pt x="53265" y="1037923"/>
                  </a:lnTo>
                  <a:lnTo>
                    <a:pt x="90072" y="1066357"/>
                  </a:lnTo>
                  <a:lnTo>
                    <a:pt x="133516" y="1084688"/>
                  </a:lnTo>
                  <a:lnTo>
                    <a:pt x="181864" y="1091183"/>
                  </a:lnTo>
                  <a:lnTo>
                    <a:pt x="7881620" y="1091183"/>
                  </a:lnTo>
                  <a:lnTo>
                    <a:pt x="7929972" y="1084688"/>
                  </a:lnTo>
                  <a:lnTo>
                    <a:pt x="7973417" y="1066357"/>
                  </a:lnTo>
                  <a:lnTo>
                    <a:pt x="8010223" y="1037923"/>
                  </a:lnTo>
                  <a:lnTo>
                    <a:pt x="8038657" y="1001117"/>
                  </a:lnTo>
                  <a:lnTo>
                    <a:pt x="8056988" y="957672"/>
                  </a:lnTo>
                  <a:lnTo>
                    <a:pt x="8063483" y="909319"/>
                  </a:lnTo>
                  <a:lnTo>
                    <a:pt x="8063483" y="181863"/>
                  </a:lnTo>
                  <a:lnTo>
                    <a:pt x="8056988" y="133511"/>
                  </a:lnTo>
                  <a:lnTo>
                    <a:pt x="8038657" y="90066"/>
                  </a:lnTo>
                  <a:lnTo>
                    <a:pt x="8010223" y="53260"/>
                  </a:lnTo>
                  <a:lnTo>
                    <a:pt x="7973417" y="24826"/>
                  </a:lnTo>
                  <a:lnTo>
                    <a:pt x="7929972" y="6495"/>
                  </a:lnTo>
                  <a:lnTo>
                    <a:pt x="7881620" y="0"/>
                  </a:lnTo>
                  <a:close/>
                </a:path>
              </a:pathLst>
            </a:custGeom>
            <a:solidFill>
              <a:srgbClr val="68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4276" y="120395"/>
              <a:ext cx="8063865" cy="1091565"/>
            </a:xfrm>
            <a:custGeom>
              <a:avLst/>
              <a:gdLst/>
              <a:ahLst/>
              <a:cxnLst/>
              <a:rect l="l" t="t" r="r" b="b"/>
              <a:pathLst>
                <a:path w="8063865" h="1091565">
                  <a:moveTo>
                    <a:pt x="0" y="181863"/>
                  </a:moveTo>
                  <a:lnTo>
                    <a:pt x="6496" y="133511"/>
                  </a:lnTo>
                  <a:lnTo>
                    <a:pt x="24828" y="90066"/>
                  </a:lnTo>
                  <a:lnTo>
                    <a:pt x="53265" y="53260"/>
                  </a:lnTo>
                  <a:lnTo>
                    <a:pt x="90072" y="24826"/>
                  </a:lnTo>
                  <a:lnTo>
                    <a:pt x="133516" y="6495"/>
                  </a:lnTo>
                  <a:lnTo>
                    <a:pt x="181864" y="0"/>
                  </a:lnTo>
                  <a:lnTo>
                    <a:pt x="7881620" y="0"/>
                  </a:lnTo>
                  <a:lnTo>
                    <a:pt x="7929972" y="6495"/>
                  </a:lnTo>
                  <a:lnTo>
                    <a:pt x="7973417" y="24826"/>
                  </a:lnTo>
                  <a:lnTo>
                    <a:pt x="8010223" y="53260"/>
                  </a:lnTo>
                  <a:lnTo>
                    <a:pt x="8038657" y="90066"/>
                  </a:lnTo>
                  <a:lnTo>
                    <a:pt x="8056988" y="133511"/>
                  </a:lnTo>
                  <a:lnTo>
                    <a:pt x="8063483" y="181863"/>
                  </a:lnTo>
                  <a:lnTo>
                    <a:pt x="8063483" y="909319"/>
                  </a:lnTo>
                  <a:lnTo>
                    <a:pt x="8056988" y="957672"/>
                  </a:lnTo>
                  <a:lnTo>
                    <a:pt x="8038657" y="1001117"/>
                  </a:lnTo>
                  <a:lnTo>
                    <a:pt x="8010223" y="1037923"/>
                  </a:lnTo>
                  <a:lnTo>
                    <a:pt x="7973417" y="1066357"/>
                  </a:lnTo>
                  <a:lnTo>
                    <a:pt x="7929972" y="1084688"/>
                  </a:lnTo>
                  <a:lnTo>
                    <a:pt x="7881620" y="1091183"/>
                  </a:lnTo>
                  <a:lnTo>
                    <a:pt x="181864" y="1091183"/>
                  </a:lnTo>
                  <a:lnTo>
                    <a:pt x="133516" y="1084688"/>
                  </a:lnTo>
                  <a:lnTo>
                    <a:pt x="90072" y="1066357"/>
                  </a:lnTo>
                  <a:lnTo>
                    <a:pt x="53265" y="1037923"/>
                  </a:lnTo>
                  <a:lnTo>
                    <a:pt x="24828" y="1001117"/>
                  </a:lnTo>
                  <a:lnTo>
                    <a:pt x="6496" y="957672"/>
                  </a:lnTo>
                  <a:lnTo>
                    <a:pt x="0" y="909319"/>
                  </a:lnTo>
                  <a:lnTo>
                    <a:pt x="0" y="18186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27" rIns="0" bIns="0" rtlCol="0">
            <a:spAutoFit/>
          </a:bodyPr>
          <a:lstStyle/>
          <a:p>
            <a:pPr marL="288290" algn="ctr">
              <a:lnSpc>
                <a:spcPts val="2735"/>
              </a:lnSpc>
              <a:spcBef>
                <a:spcPts val="100"/>
              </a:spcBef>
            </a:pPr>
            <a:r>
              <a:rPr spc="-20" dirty="0"/>
              <a:t>Содержание</a:t>
            </a:r>
            <a:r>
              <a:rPr spc="125" dirty="0"/>
              <a:t> </a:t>
            </a:r>
            <a:r>
              <a:rPr spc="-5" dirty="0"/>
              <a:t>образовательной</a:t>
            </a:r>
            <a:r>
              <a:rPr spc="100" dirty="0"/>
              <a:t> </a:t>
            </a:r>
            <a:r>
              <a:rPr spc="-5" dirty="0"/>
              <a:t>области</a:t>
            </a:r>
          </a:p>
          <a:p>
            <a:pPr marL="288290" algn="ctr">
              <a:lnSpc>
                <a:spcPts val="2735"/>
              </a:lnSpc>
            </a:pPr>
            <a:r>
              <a:rPr spc="-20" dirty="0">
                <a:latin typeface="Trebuchet MS"/>
                <a:cs typeface="Trebuchet MS"/>
              </a:rPr>
              <a:t>«</a:t>
            </a:r>
            <a:r>
              <a:rPr spc="-20" dirty="0"/>
              <a:t>Художественно</a:t>
            </a:r>
            <a:r>
              <a:rPr spc="-20" dirty="0">
                <a:latin typeface="Trebuchet MS"/>
                <a:cs typeface="Trebuchet MS"/>
              </a:rPr>
              <a:t>-</a:t>
            </a:r>
            <a:r>
              <a:rPr spc="-20" dirty="0"/>
              <a:t>эстетическое</a:t>
            </a:r>
            <a:r>
              <a:rPr spc="125" dirty="0"/>
              <a:t> </a:t>
            </a:r>
            <a:r>
              <a:rPr dirty="0"/>
              <a:t>развитие</a:t>
            </a:r>
            <a:r>
              <a:rPr dirty="0">
                <a:latin typeface="Trebuchet MS"/>
                <a:cs typeface="Trebuchet MS"/>
              </a:rPr>
              <a:t>»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5469635" y="2276855"/>
            <a:ext cx="634365" cy="3656329"/>
            <a:chOff x="5469635" y="2276855"/>
            <a:chExt cx="634365" cy="3656329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7923" y="2276855"/>
              <a:ext cx="597408" cy="5974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5" y="2997707"/>
              <a:ext cx="576072" cy="5745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35" y="3726180"/>
              <a:ext cx="595884" cy="5958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4207" y="4509516"/>
              <a:ext cx="609600" cy="609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9635" y="5300472"/>
              <a:ext cx="632460" cy="632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274320"/>
            <a:ext cx="8610600" cy="9220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088" y="274320"/>
            <a:ext cx="8610600" cy="922019"/>
          </a:xfrm>
          <a:prstGeom prst="rect">
            <a:avLst/>
          </a:prstGeom>
          <a:ln w="9525">
            <a:solidFill>
              <a:srgbClr val="DE468E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335"/>
              </a:spcBef>
            </a:pPr>
            <a:r>
              <a:rPr sz="3200" i="1" spc="-30" dirty="0">
                <a:solidFill>
                  <a:srgbClr val="454545"/>
                </a:solidFill>
                <a:latin typeface="Calibri"/>
                <a:cs typeface="Calibri"/>
              </a:rPr>
              <a:t>РАБОЧАЯ</a:t>
            </a:r>
            <a:r>
              <a:rPr sz="3200" i="1" spc="13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3200" i="1" spc="-20" dirty="0">
                <a:solidFill>
                  <a:srgbClr val="454545"/>
                </a:solidFill>
                <a:latin typeface="Calibri"/>
                <a:cs typeface="Calibri"/>
              </a:rPr>
              <a:t>ПРОГРАММА</a:t>
            </a:r>
            <a:r>
              <a:rPr sz="3200" i="1" spc="14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3200" i="1" spc="-20" dirty="0">
                <a:solidFill>
                  <a:srgbClr val="454545"/>
                </a:solidFill>
                <a:latin typeface="Calibri"/>
                <a:cs typeface="Calibri"/>
              </a:rPr>
              <a:t>ВОСПИТАНИЯ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22448" y="1837944"/>
            <a:ext cx="3445510" cy="1049655"/>
            <a:chOff x="2822448" y="1837944"/>
            <a:chExt cx="3445510" cy="10496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20" y="1845564"/>
              <a:ext cx="881634" cy="5646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912" y="1837944"/>
              <a:ext cx="447281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2448" y="2314956"/>
              <a:ext cx="537210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3616" y="2322576"/>
              <a:ext cx="2039874" cy="5646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2980" y="2314956"/>
              <a:ext cx="422910" cy="564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9848" y="2322576"/>
              <a:ext cx="1235202" cy="5646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9008" y="2314956"/>
              <a:ext cx="488429" cy="56464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32054" y="1727428"/>
            <a:ext cx="8607425" cy="346456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1455"/>
              </a:spcBef>
            </a:pPr>
            <a:r>
              <a:rPr sz="2000" b="1" i="1" spc="-55" dirty="0">
                <a:solidFill>
                  <a:srgbClr val="881630"/>
                </a:solidFill>
                <a:latin typeface="Calibri"/>
                <a:cs typeface="Calibri"/>
              </a:rPr>
              <a:t>Цель</a:t>
            </a:r>
            <a:r>
              <a:rPr sz="2000" b="1" i="1" spc="-55" dirty="0">
                <a:solidFill>
                  <a:srgbClr val="88163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950845" indent="-2952115">
              <a:lnSpc>
                <a:spcPct val="100000"/>
              </a:lnSpc>
              <a:spcBef>
                <a:spcPts val="1355"/>
              </a:spcBef>
              <a:buSzPct val="95000"/>
              <a:buFont typeface="Trebuchet MS"/>
              <a:buAutoNum type="arabicPeriod"/>
              <a:tabLst>
                <a:tab pos="2951480" algn="l"/>
              </a:tabLst>
            </a:pP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Инвариантная</a:t>
            </a:r>
            <a:r>
              <a:rPr sz="2000" b="1" i="1" spc="3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35" dirty="0">
                <a:solidFill>
                  <a:srgbClr val="881630"/>
                </a:solidFill>
                <a:latin typeface="Trebuchet MS"/>
                <a:cs typeface="Trebuchet MS"/>
              </a:rPr>
              <a:t>(</a:t>
            </a:r>
            <a:r>
              <a:rPr sz="2000" b="1" i="1" spc="-35" dirty="0">
                <a:solidFill>
                  <a:srgbClr val="881630"/>
                </a:solidFill>
                <a:latin typeface="Calibri"/>
                <a:cs typeface="Calibri"/>
              </a:rPr>
              <a:t>базовая</a:t>
            </a:r>
            <a:r>
              <a:rPr sz="2000" b="1" i="1" spc="-35" dirty="0">
                <a:solidFill>
                  <a:srgbClr val="881630"/>
                </a:solidFill>
                <a:latin typeface="Trebuchet MS"/>
                <a:cs typeface="Trebuchet MS"/>
              </a:rPr>
              <a:t>):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2000" b="1" i="1" dirty="0">
                <a:solidFill>
                  <a:srgbClr val="881630"/>
                </a:solidFill>
                <a:latin typeface="Calibri"/>
                <a:cs typeface="Calibri"/>
              </a:rPr>
              <a:t>Личностное</a:t>
            </a:r>
            <a:r>
              <a:rPr sz="2000" b="1" i="1" spc="5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881630"/>
                </a:solidFill>
                <a:latin typeface="Calibri"/>
                <a:cs typeface="Calibri"/>
              </a:rPr>
              <a:t>развитие</a:t>
            </a:r>
            <a:r>
              <a:rPr sz="2000" b="1" i="1" spc="7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881630"/>
                </a:solidFill>
                <a:latin typeface="Calibri"/>
                <a:cs typeface="Calibri"/>
              </a:rPr>
              <a:t>каждого</a:t>
            </a:r>
            <a:r>
              <a:rPr sz="2000" b="1" i="1" spc="7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ребёнка</a:t>
            </a:r>
            <a:r>
              <a:rPr sz="2000" b="1" i="1" spc="6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881630"/>
                </a:solidFill>
                <a:latin typeface="Calibri"/>
                <a:cs typeface="Calibri"/>
              </a:rPr>
              <a:t>с</a:t>
            </a:r>
            <a:r>
              <a:rPr sz="2000" b="1" i="1" spc="10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881630"/>
                </a:solidFill>
                <a:latin typeface="Calibri"/>
                <a:cs typeface="Calibri"/>
              </a:rPr>
              <a:t>учётом</a:t>
            </a:r>
            <a:r>
              <a:rPr sz="2000" b="1" i="1" spc="8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его</a:t>
            </a:r>
            <a:r>
              <a:rPr sz="2000" b="1" i="1" spc="8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индивидуальности</a:t>
            </a:r>
            <a:r>
              <a:rPr sz="2000" b="1" i="1" spc="5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881630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565785" marR="557530" algn="ctr">
              <a:lnSpc>
                <a:spcPct val="114999"/>
              </a:lnSpc>
              <a:spcBef>
                <a:spcPts val="5"/>
              </a:spcBef>
            </a:pPr>
            <a:r>
              <a:rPr sz="2000" b="1" i="1" dirty="0">
                <a:solidFill>
                  <a:srgbClr val="881630"/>
                </a:solidFill>
                <a:latin typeface="Calibri"/>
                <a:cs typeface="Calibri"/>
              </a:rPr>
              <a:t>создание</a:t>
            </a:r>
            <a:r>
              <a:rPr sz="2000" b="1" i="1" spc="6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881630"/>
                </a:solidFill>
                <a:latin typeface="Calibri"/>
                <a:cs typeface="Calibri"/>
              </a:rPr>
              <a:t>условий</a:t>
            </a:r>
            <a:r>
              <a:rPr sz="2000" b="1" i="1" spc="6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для</a:t>
            </a:r>
            <a:r>
              <a:rPr sz="2000" b="1" i="1" spc="11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позитивной</a:t>
            </a:r>
            <a:r>
              <a:rPr sz="2000" b="1" i="1" spc="6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социализации</a:t>
            </a:r>
            <a:r>
              <a:rPr sz="2000" b="1" i="1" spc="6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детей</a:t>
            </a:r>
            <a:r>
              <a:rPr sz="2000" b="1" i="1" spc="114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на</a:t>
            </a:r>
            <a:r>
              <a:rPr sz="2000" b="1" i="1" spc="85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основе </a:t>
            </a:r>
            <a:r>
              <a:rPr sz="2000" b="1" i="1" spc="-434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традиционных</a:t>
            </a:r>
            <a:r>
              <a:rPr sz="2000" b="1" i="1" spc="7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881630"/>
                </a:solidFill>
                <a:latin typeface="Calibri"/>
                <a:cs typeface="Calibri"/>
              </a:rPr>
              <a:t>ценностей</a:t>
            </a:r>
            <a:r>
              <a:rPr sz="2000" b="1" i="1" spc="9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881630"/>
                </a:solidFill>
                <a:latin typeface="Calibri"/>
                <a:cs typeface="Calibri"/>
              </a:rPr>
              <a:t>российского</a:t>
            </a:r>
            <a:r>
              <a:rPr sz="2000" b="1" i="1" spc="60" dirty="0">
                <a:solidFill>
                  <a:srgbClr val="881630"/>
                </a:solidFill>
                <a:latin typeface="Calibri"/>
                <a:cs typeface="Calibri"/>
              </a:rPr>
              <a:t> </a:t>
            </a:r>
            <a:r>
              <a:rPr sz="2000" b="1" i="1" spc="-30" dirty="0">
                <a:solidFill>
                  <a:srgbClr val="881630"/>
                </a:solidFill>
                <a:latin typeface="Calibri"/>
                <a:cs typeface="Calibri"/>
              </a:rPr>
              <a:t>общества</a:t>
            </a:r>
            <a:r>
              <a:rPr sz="2000" b="1" i="1" spc="-30" dirty="0">
                <a:solidFill>
                  <a:srgbClr val="88163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57450" indent="-245745">
              <a:lnSpc>
                <a:spcPct val="100000"/>
              </a:lnSpc>
              <a:spcBef>
                <a:spcPts val="1365"/>
              </a:spcBef>
              <a:buFont typeface="Trebuchet MS"/>
              <a:buAutoNum type="arabicPeriod" startAt="2"/>
              <a:tabLst>
                <a:tab pos="2458085" algn="l"/>
              </a:tabLst>
            </a:pP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Вариативная</a:t>
            </a:r>
            <a:r>
              <a:rPr sz="2000" b="1" i="1" spc="6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3B2C5A"/>
                </a:solidFill>
                <a:latin typeface="Trebuchet MS"/>
                <a:cs typeface="Trebuchet MS"/>
              </a:rPr>
              <a:t>(</a:t>
            </a:r>
            <a:r>
              <a:rPr sz="2000" b="1" i="1" spc="-10" dirty="0">
                <a:solidFill>
                  <a:srgbClr val="3B2C5A"/>
                </a:solidFill>
                <a:latin typeface="Calibri"/>
                <a:cs typeface="Calibri"/>
              </a:rPr>
              <a:t>определённая</a:t>
            </a:r>
            <a:r>
              <a:rPr sz="2000" b="1" i="1" spc="8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20" dirty="0">
                <a:solidFill>
                  <a:srgbClr val="3B2C5A"/>
                </a:solidFill>
                <a:latin typeface="Calibri"/>
                <a:cs typeface="Calibri"/>
              </a:rPr>
              <a:t>ДОО</a:t>
            </a:r>
            <a:r>
              <a:rPr sz="2000" b="1" i="1" spc="-20" dirty="0">
                <a:solidFill>
                  <a:srgbClr val="3B2C5A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1297305" marR="176530" indent="-1113155">
              <a:lnSpc>
                <a:spcPct val="114999"/>
              </a:lnSpc>
              <a:spcBef>
                <a:spcPts val="1000"/>
              </a:spcBef>
            </a:pP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воспитание</a:t>
            </a:r>
            <a:r>
              <a:rPr sz="2000" b="1" i="1" spc="7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B2C5A"/>
                </a:solidFill>
                <a:latin typeface="Calibri"/>
                <a:cs typeface="Calibri"/>
              </a:rPr>
              <a:t>у</a:t>
            </a:r>
            <a:r>
              <a:rPr sz="2000" b="1" i="1" spc="10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ребенка</a:t>
            </a:r>
            <a:r>
              <a:rPr sz="2000" b="1" i="1" spc="7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культуры</a:t>
            </a:r>
            <a:r>
              <a:rPr sz="2000" b="1" i="1" spc="6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осознанного</a:t>
            </a:r>
            <a:r>
              <a:rPr sz="2000" b="1" i="1" spc="75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25" dirty="0">
                <a:solidFill>
                  <a:srgbClr val="3B2C5A"/>
                </a:solidFill>
                <a:latin typeface="Calibri"/>
                <a:cs typeface="Calibri"/>
              </a:rPr>
              <a:t>потребления</a:t>
            </a:r>
            <a:r>
              <a:rPr sz="2000" b="1" i="1" spc="-25" dirty="0">
                <a:solidFill>
                  <a:srgbClr val="3B2C5A"/>
                </a:solidFill>
                <a:latin typeface="Trebuchet MS"/>
                <a:cs typeface="Trebuchet MS"/>
              </a:rPr>
              <a:t>,</a:t>
            </a:r>
            <a:r>
              <a:rPr sz="2000" b="1" i="1" spc="-265" dirty="0">
                <a:solidFill>
                  <a:srgbClr val="3B2C5A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3B2C5A"/>
                </a:solidFill>
                <a:latin typeface="Calibri"/>
                <a:cs typeface="Calibri"/>
              </a:rPr>
              <a:t>содействие </a:t>
            </a:r>
            <a:r>
              <a:rPr sz="2000" b="1" i="1" spc="-44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формированию</a:t>
            </a:r>
            <a:r>
              <a:rPr sz="2000" b="1" i="1" spc="5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3B2C5A"/>
                </a:solidFill>
                <a:latin typeface="Calibri"/>
                <a:cs typeface="Calibri"/>
              </a:rPr>
              <a:t>жизненной</a:t>
            </a:r>
            <a:r>
              <a:rPr sz="2000" b="1" i="1" spc="55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позиции</a:t>
            </a:r>
            <a:r>
              <a:rPr sz="2000" b="1" i="1" spc="50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5" dirty="0">
                <a:solidFill>
                  <a:srgbClr val="3B2C5A"/>
                </a:solidFill>
                <a:latin typeface="Trebuchet MS"/>
                <a:cs typeface="Trebuchet MS"/>
              </a:rPr>
              <a:t>«</a:t>
            </a:r>
            <a:r>
              <a:rPr sz="2000" b="1" i="1" spc="5" dirty="0">
                <a:solidFill>
                  <a:srgbClr val="3B2C5A"/>
                </a:solidFill>
                <a:latin typeface="Calibri"/>
                <a:cs typeface="Calibri"/>
              </a:rPr>
              <a:t>Ноль</a:t>
            </a:r>
            <a:r>
              <a:rPr sz="2000" b="1" i="1" spc="95" dirty="0">
                <a:solidFill>
                  <a:srgbClr val="3B2C5A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3B2C5A"/>
                </a:solidFill>
                <a:latin typeface="Calibri"/>
                <a:cs typeface="Calibri"/>
              </a:rPr>
              <a:t>отходов</a:t>
            </a:r>
            <a:r>
              <a:rPr sz="2000" b="1" i="1" spc="-5" dirty="0">
                <a:solidFill>
                  <a:srgbClr val="3B2C5A"/>
                </a:solidFill>
                <a:latin typeface="Trebuchet MS"/>
                <a:cs typeface="Trebuchet MS"/>
              </a:rPr>
              <a:t>»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34695"/>
            <a:ext cx="8784590" cy="1178560"/>
          </a:xfrm>
          <a:custGeom>
            <a:avLst/>
            <a:gdLst/>
            <a:ahLst/>
            <a:cxnLst/>
            <a:rect l="l" t="t" r="r" b="b"/>
            <a:pathLst>
              <a:path w="8784590" h="1178560">
                <a:moveTo>
                  <a:pt x="8784336" y="0"/>
                </a:moveTo>
                <a:lnTo>
                  <a:pt x="0" y="0"/>
                </a:lnTo>
                <a:lnTo>
                  <a:pt x="0" y="1178052"/>
                </a:lnTo>
                <a:lnTo>
                  <a:pt x="8784336" y="1178052"/>
                </a:lnTo>
                <a:lnTo>
                  <a:pt x="8784336" y="0"/>
                </a:lnTo>
                <a:close/>
              </a:path>
            </a:pathLst>
          </a:custGeom>
          <a:solidFill>
            <a:srgbClr val="425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792" y="588721"/>
            <a:ext cx="7686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alibri"/>
                <a:cs typeface="Calibri"/>
              </a:rPr>
              <a:t>ВЗАИМОДЕЙСТВИЕ</a:t>
            </a:r>
            <a:r>
              <a:rPr sz="2800" i="1" spc="15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</a:t>
            </a:r>
            <a:r>
              <a:rPr sz="2800" i="1" spc="13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СЕМЬЯМИ</a:t>
            </a:r>
            <a:r>
              <a:rPr sz="2800" i="1" spc="135" dirty="0">
                <a:latin typeface="Calibri"/>
                <a:cs typeface="Calibri"/>
              </a:rPr>
              <a:t> </a:t>
            </a:r>
            <a:r>
              <a:rPr sz="2800" i="1" spc="-40" dirty="0">
                <a:latin typeface="Calibri"/>
                <a:cs typeface="Calibri"/>
              </a:rPr>
              <a:t>ОБУЧАЮЩИХСЯ</a:t>
            </a:r>
            <a:r>
              <a:rPr sz="2800" i="1" spc="-40" dirty="0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955" y="2276855"/>
            <a:ext cx="7562088" cy="3313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60604"/>
            <a:ext cx="8496300" cy="1050290"/>
          </a:xfrm>
          <a:custGeom>
            <a:avLst/>
            <a:gdLst/>
            <a:ahLst/>
            <a:cxnLst/>
            <a:rect l="l" t="t" r="r" b="b"/>
            <a:pathLst>
              <a:path w="8496300" h="1050290">
                <a:moveTo>
                  <a:pt x="8496300" y="0"/>
                </a:moveTo>
                <a:lnTo>
                  <a:pt x="0" y="0"/>
                </a:lnTo>
                <a:lnTo>
                  <a:pt x="0" y="1050036"/>
                </a:lnTo>
                <a:lnTo>
                  <a:pt x="8496300" y="1050036"/>
                </a:lnTo>
                <a:lnTo>
                  <a:pt x="8496300" y="0"/>
                </a:lnTo>
                <a:close/>
              </a:path>
            </a:pathLst>
          </a:custGeom>
          <a:solidFill>
            <a:srgbClr val="425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659638"/>
            <a:ext cx="78746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45" dirty="0">
                <a:latin typeface="Calibri"/>
                <a:cs typeface="Calibri"/>
              </a:rPr>
              <a:t>ЗАДАЧИ</a:t>
            </a:r>
            <a:r>
              <a:rPr sz="3200" b="0" spc="150" dirty="0">
                <a:latin typeface="Calibri"/>
                <a:cs typeface="Calibri"/>
              </a:rPr>
              <a:t> </a:t>
            </a:r>
            <a:r>
              <a:rPr sz="3200" b="0" spc="-15" dirty="0">
                <a:latin typeface="Calibri"/>
                <a:cs typeface="Calibri"/>
              </a:rPr>
              <a:t>ВЗАИМОДЕЙСТВИЯ</a:t>
            </a:r>
            <a:r>
              <a:rPr sz="3200" b="0" spc="17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С</a:t>
            </a:r>
            <a:r>
              <a:rPr sz="3200" b="0" spc="170" dirty="0">
                <a:latin typeface="Calibri"/>
                <a:cs typeface="Calibri"/>
              </a:rPr>
              <a:t> </a:t>
            </a:r>
            <a:r>
              <a:rPr sz="3200" b="0" spc="-55" dirty="0">
                <a:latin typeface="Calibri"/>
                <a:cs typeface="Calibri"/>
              </a:rPr>
              <a:t>РОДИТЕЛЯМИ</a:t>
            </a:r>
            <a:r>
              <a:rPr sz="3200" b="0" spc="-55" dirty="0"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1821179"/>
            <a:ext cx="6984492" cy="42717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495" y="188976"/>
            <a:ext cx="8136890" cy="1049020"/>
          </a:xfrm>
          <a:prstGeom prst="rect">
            <a:avLst/>
          </a:prstGeom>
          <a:solidFill>
            <a:srgbClr val="42527C"/>
          </a:solidFill>
        </p:spPr>
        <p:txBody>
          <a:bodyPr vert="horz" wrap="square" lIns="0" tIns="4121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44"/>
              </a:spcBef>
            </a:pPr>
            <a:r>
              <a:rPr sz="3200" b="0" spc="-20" dirty="0">
                <a:latin typeface="Calibri"/>
                <a:cs typeface="Calibri"/>
              </a:rPr>
              <a:t>НАПРАВЛЕНИЯ</a:t>
            </a:r>
            <a:r>
              <a:rPr sz="3200" b="0" spc="140" dirty="0">
                <a:latin typeface="Calibri"/>
                <a:cs typeface="Calibri"/>
              </a:rPr>
              <a:t> </a:t>
            </a:r>
            <a:r>
              <a:rPr sz="3200" b="0" spc="-45" dirty="0">
                <a:latin typeface="Calibri"/>
                <a:cs typeface="Calibri"/>
              </a:rPr>
              <a:t>ВЗАИМОДЕЙСТВИЯ</a:t>
            </a:r>
            <a:r>
              <a:rPr sz="3200" b="0" spc="-45" dirty="0"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7155" y="2083307"/>
            <a:ext cx="2052066" cy="31447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24221" y="3372739"/>
            <a:ext cx="1402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Просвещение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9879" y="4253484"/>
            <a:ext cx="3515105" cy="21328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93033" y="5216144"/>
            <a:ext cx="187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ирован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120" y="2083307"/>
            <a:ext cx="2052066" cy="31447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20644" y="3391280"/>
            <a:ext cx="1141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иаг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ости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88107" y="1840992"/>
            <a:ext cx="4437380" cy="4643120"/>
            <a:chOff x="2388107" y="1840992"/>
            <a:chExt cx="4437380" cy="464312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8679" y="1985772"/>
              <a:ext cx="2146554" cy="32331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5579" y="5199888"/>
              <a:ext cx="3711702" cy="12839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8107" y="1840992"/>
              <a:ext cx="2146554" cy="3435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556386"/>
            <a:ext cx="87757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i="1" spc="-25" dirty="0">
                <a:solidFill>
                  <a:srgbClr val="562213"/>
                </a:solidFill>
                <a:latin typeface="Calibri"/>
                <a:cs typeface="Calibri"/>
              </a:rPr>
              <a:t>ОБРАЗОВАТЕЛЬНАЯ</a:t>
            </a:r>
            <a:r>
              <a:rPr i="1" spc="29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562213"/>
                </a:solidFill>
                <a:latin typeface="Calibri"/>
                <a:cs typeface="Calibri"/>
              </a:rPr>
              <a:t>ПРОГРАММА</a:t>
            </a:r>
            <a:r>
              <a:rPr i="1" spc="29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25" dirty="0">
                <a:solidFill>
                  <a:srgbClr val="562213"/>
                </a:solidFill>
                <a:latin typeface="Calibri"/>
                <a:cs typeface="Calibri"/>
              </a:rPr>
              <a:t>ДОШКОЛЬНОГО</a:t>
            </a:r>
            <a:r>
              <a:rPr i="1" spc="28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15" dirty="0">
                <a:solidFill>
                  <a:srgbClr val="562213"/>
                </a:solidFill>
                <a:latin typeface="Calibri"/>
                <a:cs typeface="Calibri"/>
              </a:rPr>
              <a:t>ОБРАЗОВАНИЯ </a:t>
            </a:r>
            <a:r>
              <a:rPr i="1" spc="-52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45" dirty="0">
                <a:solidFill>
                  <a:srgbClr val="562213"/>
                </a:solidFill>
                <a:latin typeface="Calibri"/>
                <a:cs typeface="Calibri"/>
              </a:rPr>
              <a:t>РАЗРАБОТАНА</a:t>
            </a:r>
            <a:r>
              <a:rPr i="1" spc="12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562213"/>
                </a:solidFill>
                <a:latin typeface="Calibri"/>
                <a:cs typeface="Calibri"/>
              </a:rPr>
              <a:t>В</a:t>
            </a:r>
            <a:r>
              <a:rPr i="1" spc="11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562213"/>
                </a:solidFill>
                <a:latin typeface="Calibri"/>
                <a:cs typeface="Calibri"/>
              </a:rPr>
              <a:t>СООТВЕТСТВИИ</a:t>
            </a:r>
            <a:r>
              <a:rPr i="1" spc="10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i="1" spc="-130" dirty="0">
                <a:solidFill>
                  <a:srgbClr val="562213"/>
                </a:solidFill>
                <a:latin typeface="Calibri"/>
                <a:cs typeface="Calibri"/>
              </a:rPr>
              <a:t>С</a:t>
            </a:r>
            <a:r>
              <a:rPr i="1" spc="-130" dirty="0">
                <a:solidFill>
                  <a:srgbClr val="562213"/>
                </a:solidFill>
                <a:latin typeface="Trebuchet MS"/>
                <a:cs typeface="Trebuchet MS"/>
              </a:rPr>
              <a:t>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51560" y="2225052"/>
            <a:ext cx="3077845" cy="1892300"/>
            <a:chOff x="1051560" y="2225052"/>
            <a:chExt cx="3077845" cy="1892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0" y="2225052"/>
              <a:ext cx="1751838" cy="5204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664" y="2499372"/>
              <a:ext cx="2173986" cy="520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756" y="2773692"/>
              <a:ext cx="2225801" cy="5204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60" y="3048012"/>
              <a:ext cx="1668017" cy="520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8880" y="3048012"/>
              <a:ext cx="1660397" cy="520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6128" y="3322332"/>
              <a:ext cx="1607058" cy="5204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412" y="3592080"/>
              <a:ext cx="393966" cy="5204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0660" y="3596652"/>
              <a:ext cx="902969" cy="520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2932" y="3592080"/>
              <a:ext cx="428993" cy="5204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1240" y="3596652"/>
              <a:ext cx="1408938" cy="5204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5472" y="3592080"/>
              <a:ext cx="457974" cy="52043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97660" y="2278126"/>
            <a:ext cx="27895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433705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Федеральным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государственным </a:t>
            </a:r>
            <a:r>
              <a:rPr sz="1800" b="1" i="1" spc="-3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в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ат</a:t>
            </a:r>
            <a:r>
              <a:rPr sz="1800" b="1" i="1" spc="-20" dirty="0">
                <a:solidFill>
                  <a:srgbClr val="5C0E20"/>
                </a:solidFill>
                <a:latin typeface="Calibri"/>
                <a:cs typeface="Calibri"/>
              </a:rPr>
              <a:t>е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льным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стандартом</a:t>
            </a:r>
            <a:r>
              <a:rPr sz="1800" b="1" i="1" spc="8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дошкольного </a:t>
            </a:r>
            <a:r>
              <a:rPr sz="1800" b="1" i="1" spc="-3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i="1" spc="-10" dirty="0">
                <a:solidFill>
                  <a:srgbClr val="5C0E20"/>
                </a:solidFill>
                <a:latin typeface="Trebuchet MS"/>
                <a:cs typeface="Trebuchet MS"/>
              </a:rPr>
              <a:t>(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далее</a:t>
            </a:r>
            <a:r>
              <a:rPr sz="1800" b="1" i="1" spc="8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235" dirty="0">
                <a:solidFill>
                  <a:srgbClr val="5C0E20"/>
                </a:solidFill>
                <a:latin typeface="Trebuchet MS"/>
                <a:cs typeface="Trebuchet MS"/>
              </a:rPr>
              <a:t>–</a:t>
            </a:r>
            <a:r>
              <a:rPr sz="1800" b="1" i="1" spc="-55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Стандарт</a:t>
            </a:r>
            <a:r>
              <a:rPr sz="1800" b="1" i="1" spc="-10" dirty="0">
                <a:solidFill>
                  <a:srgbClr val="5C0E2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535167" y="2363736"/>
            <a:ext cx="2994025" cy="1617980"/>
            <a:chOff x="5535167" y="2363736"/>
            <a:chExt cx="2994025" cy="1617980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8107" y="2363736"/>
              <a:ext cx="1666493" cy="5204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1887" y="2638056"/>
              <a:ext cx="2140458" cy="5204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5167" y="2912376"/>
              <a:ext cx="1581149" cy="5204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68667" y="2912376"/>
              <a:ext cx="1660398" cy="5204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8587" y="3186696"/>
              <a:ext cx="1607058" cy="5204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35979" y="3456444"/>
              <a:ext cx="393966" cy="52043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5227" y="3461016"/>
              <a:ext cx="902970" cy="5204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67500" y="3456444"/>
              <a:ext cx="428993" cy="5204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45807" y="3461016"/>
              <a:ext cx="776477" cy="5204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1588" y="3461016"/>
              <a:ext cx="617981" cy="5204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74863" y="3456444"/>
              <a:ext cx="453402" cy="52043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682234" y="2416251"/>
            <a:ext cx="27057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00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Федеральной</a:t>
            </a:r>
            <a:endParaRPr sz="1800">
              <a:latin typeface="Calibri"/>
              <a:cs typeface="Calibri"/>
            </a:endParaRPr>
          </a:p>
          <a:p>
            <a:pPr marL="12700" marR="5080" indent="42672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образовательной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программой</a:t>
            </a:r>
            <a:r>
              <a:rPr sz="1800" b="1" i="1" spc="8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дошкольного</a:t>
            </a:r>
            <a:endParaRPr sz="1800">
              <a:latin typeface="Calibri"/>
              <a:cs typeface="Calibri"/>
            </a:endParaRPr>
          </a:p>
          <a:p>
            <a:pPr marL="705485">
              <a:lnSpc>
                <a:spcPct val="100000"/>
              </a:lnSpc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</a:pPr>
            <a:r>
              <a:rPr sz="1800" b="1" i="1" spc="-10" dirty="0">
                <a:solidFill>
                  <a:srgbClr val="5C0E20"/>
                </a:solidFill>
                <a:latin typeface="Trebuchet MS"/>
                <a:cs typeface="Trebuchet MS"/>
              </a:rPr>
              <a:t>(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далее</a:t>
            </a:r>
            <a:r>
              <a:rPr sz="1800" b="1" i="1" spc="8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235" dirty="0">
                <a:solidFill>
                  <a:srgbClr val="5C0E20"/>
                </a:solidFill>
                <a:latin typeface="Trebuchet MS"/>
                <a:cs typeface="Trebuchet MS"/>
              </a:rPr>
              <a:t>–</a:t>
            </a:r>
            <a:r>
              <a:rPr sz="1800" b="1" i="1" spc="-60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ФОП</a:t>
            </a:r>
            <a:r>
              <a:rPr sz="1800" b="1" i="1" spc="7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70" dirty="0">
                <a:solidFill>
                  <a:srgbClr val="5C0E20"/>
                </a:solidFill>
                <a:latin typeface="Calibri"/>
                <a:cs typeface="Calibri"/>
              </a:rPr>
              <a:t>ДО</a:t>
            </a:r>
            <a:r>
              <a:rPr sz="1800" b="1" i="1" spc="-70" dirty="0">
                <a:solidFill>
                  <a:srgbClr val="5C0E2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300215" y="4221479"/>
            <a:ext cx="1562099" cy="15621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10511" y="4221479"/>
            <a:ext cx="15621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080" indent="-586740">
              <a:lnSpc>
                <a:spcPct val="100000"/>
              </a:lnSpc>
              <a:spcBef>
                <a:spcPts val="100"/>
              </a:spcBef>
            </a:pPr>
            <a:r>
              <a:rPr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Цель</a:t>
            </a:r>
            <a:r>
              <a:rPr i="1" u="heavy" spc="1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Программы</a:t>
            </a:r>
            <a:r>
              <a:rPr i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:</a:t>
            </a:r>
            <a:r>
              <a:rPr i="1" spc="-3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C00000"/>
                </a:solidFill>
                <a:latin typeface="Calibri"/>
                <a:cs typeface="Calibri"/>
              </a:rPr>
              <a:t>разностороннее</a:t>
            </a:r>
            <a:r>
              <a:rPr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развитие</a:t>
            </a:r>
            <a:r>
              <a:rPr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C00000"/>
                </a:solidFill>
                <a:latin typeface="Calibri"/>
                <a:cs typeface="Calibri"/>
              </a:rPr>
              <a:t>ребенка</a:t>
            </a:r>
            <a:r>
              <a:rPr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i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C00000"/>
                </a:solidFill>
                <a:latin typeface="Calibri"/>
                <a:cs typeface="Calibri"/>
              </a:rPr>
              <a:t>основе </a:t>
            </a:r>
            <a:r>
              <a:rPr i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C00000"/>
                </a:solidFill>
                <a:latin typeface="Calibri"/>
                <a:cs typeface="Calibri"/>
              </a:rPr>
              <a:t>духовно</a:t>
            </a:r>
            <a:r>
              <a:rPr i="1" spc="-10" dirty="0">
                <a:solidFill>
                  <a:srgbClr val="C00000"/>
                </a:solidFill>
                <a:latin typeface="Trebuchet MS"/>
                <a:cs typeface="Trebuchet MS"/>
              </a:rPr>
              <a:t>-</a:t>
            </a:r>
            <a:r>
              <a:rPr i="1" spc="-10" dirty="0">
                <a:solidFill>
                  <a:srgbClr val="C00000"/>
                </a:solidFill>
                <a:latin typeface="Calibri"/>
                <a:cs typeface="Calibri"/>
              </a:rPr>
              <a:t>нравственных</a:t>
            </a:r>
            <a:r>
              <a:rPr i="1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C00000"/>
                </a:solidFill>
                <a:latin typeface="Calibri"/>
                <a:cs typeface="Calibri"/>
              </a:rPr>
              <a:t>ценностей</a:t>
            </a:r>
            <a:r>
              <a:rPr i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15" dirty="0">
                <a:solidFill>
                  <a:srgbClr val="C00000"/>
                </a:solidFill>
                <a:latin typeface="Calibri"/>
                <a:cs typeface="Calibri"/>
              </a:rPr>
              <a:t>российского</a:t>
            </a:r>
            <a:r>
              <a:rPr i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40" dirty="0">
                <a:solidFill>
                  <a:srgbClr val="C00000"/>
                </a:solidFill>
                <a:latin typeface="Calibri"/>
                <a:cs typeface="Calibri"/>
              </a:rPr>
              <a:t>народа</a:t>
            </a:r>
            <a:r>
              <a:rPr i="1" spc="-40" dirty="0">
                <a:solidFill>
                  <a:srgbClr val="C00000"/>
                </a:solidFill>
                <a:latin typeface="Trebuchet MS"/>
                <a:cs typeface="Trebuchet MS"/>
              </a:rPr>
              <a:t>, </a:t>
            </a:r>
            <a:r>
              <a:rPr i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C00000"/>
                </a:solidFill>
                <a:latin typeface="Calibri"/>
                <a:cs typeface="Calibri"/>
              </a:rPr>
              <a:t>исторических</a:t>
            </a:r>
            <a:r>
              <a:rPr i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i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C00000"/>
                </a:solidFill>
                <a:latin typeface="Calibri"/>
                <a:cs typeface="Calibri"/>
              </a:rPr>
              <a:t>национально</a:t>
            </a:r>
            <a:r>
              <a:rPr i="1" spc="-10" dirty="0">
                <a:solidFill>
                  <a:srgbClr val="C00000"/>
                </a:solidFill>
                <a:latin typeface="Trebuchet MS"/>
                <a:cs typeface="Trebuchet MS"/>
              </a:rPr>
              <a:t>-</a:t>
            </a:r>
            <a:r>
              <a:rPr i="1" spc="-10" dirty="0">
                <a:solidFill>
                  <a:srgbClr val="C00000"/>
                </a:solidFill>
                <a:latin typeface="Calibri"/>
                <a:cs typeface="Calibri"/>
              </a:rPr>
              <a:t>культурных</a:t>
            </a:r>
            <a:r>
              <a:rPr i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традиций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086" y="2220214"/>
            <a:ext cx="8394065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Программа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реализуется</a:t>
            </a:r>
            <a:r>
              <a:rPr sz="2400" b="1" i="1" dirty="0">
                <a:latin typeface="Calibri"/>
                <a:cs typeface="Calibri"/>
              </a:rPr>
              <a:t> в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группах</a:t>
            </a:r>
            <a:r>
              <a:rPr sz="2400" b="1" i="1" spc="-5" dirty="0">
                <a:latin typeface="Calibri"/>
                <a:cs typeface="Calibri"/>
              </a:rPr>
              <a:t> общеразвивающей 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направленности</a:t>
            </a:r>
            <a:r>
              <a:rPr sz="2400" b="1" i="1" spc="-25" dirty="0">
                <a:latin typeface="Trebuchet MS"/>
                <a:cs typeface="Trebuchet MS"/>
              </a:rPr>
              <a:t>, </a:t>
            </a:r>
            <a:r>
              <a:rPr sz="2400" b="1" i="1" spc="-20" dirty="0">
                <a:latin typeface="Calibri"/>
                <a:cs typeface="Calibri"/>
              </a:rPr>
              <a:t>как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программа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психолого</a:t>
            </a:r>
            <a:r>
              <a:rPr sz="2400" b="1" i="1" spc="-15" dirty="0">
                <a:latin typeface="Trebuchet MS"/>
                <a:cs typeface="Trebuchet MS"/>
              </a:rPr>
              <a:t>-</a:t>
            </a:r>
            <a:r>
              <a:rPr sz="2400" b="1" i="1" spc="-15" dirty="0">
                <a:latin typeface="Calibri"/>
                <a:cs typeface="Calibri"/>
              </a:rPr>
              <a:t>педагогической 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30" dirty="0">
                <a:latin typeface="Calibri"/>
                <a:cs typeface="Calibri"/>
              </a:rPr>
              <a:t>поддержки</a:t>
            </a:r>
            <a:r>
              <a:rPr sz="2400" b="1" i="1" spc="-30" dirty="0">
                <a:latin typeface="Trebuchet MS"/>
                <a:cs typeface="Trebuchet MS"/>
              </a:rPr>
              <a:t>, </a:t>
            </a:r>
            <a:r>
              <a:rPr sz="2400" b="1" i="1" spc="-5" dirty="0">
                <a:latin typeface="Calibri"/>
                <a:cs typeface="Calibri"/>
              </a:rPr>
              <a:t>позитивной социализации </a:t>
            </a:r>
            <a:r>
              <a:rPr sz="2400" b="1" i="1" dirty="0">
                <a:latin typeface="Calibri"/>
                <a:cs typeface="Calibri"/>
              </a:rPr>
              <a:t>и </a:t>
            </a:r>
            <a:r>
              <a:rPr sz="2400" b="1" i="1" spc="-20" dirty="0">
                <a:latin typeface="Calibri"/>
                <a:cs typeface="Calibri"/>
              </a:rPr>
              <a:t>индивидуализации</a:t>
            </a:r>
            <a:r>
              <a:rPr sz="2400" b="1" i="1" spc="-20" dirty="0">
                <a:latin typeface="Trebuchet MS"/>
                <a:cs typeface="Trebuchet MS"/>
              </a:rPr>
              <a:t>, </a:t>
            </a:r>
            <a:r>
              <a:rPr sz="2400" b="1" i="1" spc="-15" dirty="0">
                <a:latin typeface="Trebuchet MS"/>
                <a:cs typeface="Trebuchet MS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развития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личности</a:t>
            </a:r>
            <a:r>
              <a:rPr sz="2400" b="1" i="1" spc="-5" dirty="0">
                <a:latin typeface="Calibri"/>
                <a:cs typeface="Calibri"/>
              </a:rPr>
              <a:t> детей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дошкольного</a:t>
            </a:r>
            <a:r>
              <a:rPr sz="2400" b="1" i="1" spc="-5" dirty="0">
                <a:latin typeface="Calibri"/>
                <a:cs typeface="Calibri"/>
              </a:rPr>
              <a:t> возраста</a:t>
            </a:r>
            <a:r>
              <a:rPr sz="2400" b="1" i="1" dirty="0">
                <a:latin typeface="Calibri"/>
                <a:cs typeface="Calibri"/>
              </a:rPr>
              <a:t> и 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определяет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комплекс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основных</a:t>
            </a:r>
            <a:r>
              <a:rPr sz="2400" b="1" i="1" spc="53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характеристик 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дошкольного</a:t>
            </a:r>
            <a:r>
              <a:rPr sz="2400" b="1" i="1" spc="130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образования</a:t>
            </a:r>
            <a:r>
              <a:rPr sz="2400" b="1" i="1" spc="-25" dirty="0"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 dirty="0">
              <a:latin typeface="Trebuchet MS"/>
              <a:cs typeface="Trebuchet MS"/>
            </a:endParaRPr>
          </a:p>
          <a:p>
            <a:pPr marL="122555" marR="130810" algn="ctr">
              <a:lnSpc>
                <a:spcPct val="99800"/>
              </a:lnSpc>
            </a:pP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Реализуется</a:t>
            </a:r>
            <a:r>
              <a:rPr sz="2400" b="1" i="1" spc="12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в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течение</a:t>
            </a:r>
            <a:r>
              <a:rPr sz="2400" b="1" i="1" spc="9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всего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периода</a:t>
            </a:r>
            <a:r>
              <a:rPr sz="2400" b="1" i="1" spc="10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пребывания</a:t>
            </a:r>
            <a:r>
              <a:rPr sz="2400" b="1" i="1" spc="12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детей</a:t>
            </a:r>
            <a:r>
              <a:rPr sz="2400" b="1" i="1" spc="11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в </a:t>
            </a:r>
            <a:r>
              <a:rPr sz="2400" b="1" i="1" spc="-52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детском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саду</a:t>
            </a:r>
            <a:r>
              <a:rPr sz="2400" b="1" i="1" spc="114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 err="1">
                <a:solidFill>
                  <a:srgbClr val="562213"/>
                </a:solidFill>
                <a:latin typeface="Calibri"/>
                <a:cs typeface="Calibri"/>
              </a:rPr>
              <a:t>от</a:t>
            </a:r>
            <a:r>
              <a:rPr sz="2400" b="1" i="1" spc="10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lang="ru-RU" sz="2800" b="1" i="1" u="heavy" spc="-80" dirty="0" smtClean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Trebuchet MS"/>
                <a:cs typeface="Calibri"/>
              </a:rPr>
              <a:t>года</a:t>
            </a:r>
            <a:r>
              <a:rPr sz="2800" b="1" i="1" u="heavy" spc="140" dirty="0" smtClean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до</a:t>
            </a:r>
            <a:r>
              <a:rPr sz="2800" b="1" i="1" u="heavy" spc="14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прекращения </a:t>
            </a:r>
            <a:r>
              <a:rPr sz="2800" b="1" i="1" spc="-5" dirty="0">
                <a:solidFill>
                  <a:srgbClr val="3D382E"/>
                </a:solidFill>
                <a:latin typeface="Calibri"/>
                <a:cs typeface="Calibri"/>
              </a:rPr>
              <a:t> </a:t>
            </a:r>
            <a:r>
              <a:rPr sz="2800" b="1" i="1" u="heavy" spc="-1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образовательных</a:t>
            </a:r>
            <a:r>
              <a:rPr sz="2800" b="1" i="1" u="heavy" spc="185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4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Calibri"/>
                <a:cs typeface="Calibri"/>
              </a:rPr>
              <a:t>отношений</a:t>
            </a:r>
            <a:r>
              <a:rPr sz="2800" b="1" i="1" u="heavy" spc="-40" dirty="0">
                <a:solidFill>
                  <a:srgbClr val="3D382E"/>
                </a:solidFill>
                <a:uFill>
                  <a:solidFill>
                    <a:srgbClr val="3D382E"/>
                  </a:solidFill>
                </a:u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832" y="422148"/>
            <a:ext cx="7569834" cy="1346200"/>
            <a:chOff x="941832" y="422148"/>
            <a:chExt cx="7569834" cy="134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832" y="422148"/>
              <a:ext cx="7569708" cy="1345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4188" y="717816"/>
              <a:ext cx="6446520" cy="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744" y="441960"/>
              <a:ext cx="7458456" cy="12344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9744" y="441959"/>
            <a:ext cx="7458709" cy="1234440"/>
          </a:xfrm>
          <a:prstGeom prst="rect">
            <a:avLst/>
          </a:prstGeom>
          <a:ln w="9525">
            <a:solidFill>
              <a:srgbClr val="B71E42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770255">
              <a:lnSpc>
                <a:spcPct val="100000"/>
              </a:lnSpc>
            </a:pPr>
            <a:r>
              <a:rPr sz="2800" i="1" u="heavy" spc="-5" dirty="0">
                <a:solidFill>
                  <a:srgbClr val="454545"/>
                </a:solidFill>
                <a:uFill>
                  <a:solidFill>
                    <a:srgbClr val="454545"/>
                  </a:solidFill>
                </a:uFill>
                <a:latin typeface="Calibri"/>
                <a:cs typeface="Calibri"/>
              </a:rPr>
              <a:t>Программа</a:t>
            </a:r>
            <a:r>
              <a:rPr sz="2800" i="1" u="heavy" spc="130" dirty="0">
                <a:solidFill>
                  <a:srgbClr val="454545"/>
                </a:solidFill>
                <a:uFill>
                  <a:solidFill>
                    <a:srgbClr val="454545"/>
                  </a:solidFill>
                </a:u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4545"/>
                </a:solidFill>
                <a:latin typeface="Calibri"/>
                <a:cs typeface="Calibri"/>
              </a:rPr>
              <a:t>состоит</a:t>
            </a:r>
            <a:r>
              <a:rPr sz="2800" i="1" spc="13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4545"/>
                </a:solidFill>
                <a:latin typeface="Calibri"/>
                <a:cs typeface="Calibri"/>
              </a:rPr>
              <a:t>из</a:t>
            </a:r>
            <a:r>
              <a:rPr sz="2800" i="1" spc="15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4545"/>
                </a:solidFill>
                <a:latin typeface="Calibri"/>
                <a:cs typeface="Calibri"/>
              </a:rPr>
              <a:t>двух</a:t>
            </a:r>
            <a:r>
              <a:rPr sz="2800" i="1" spc="13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spc="-50" dirty="0">
                <a:solidFill>
                  <a:srgbClr val="454545"/>
                </a:solidFill>
                <a:latin typeface="Calibri"/>
                <a:cs typeface="Calibri"/>
              </a:rPr>
              <a:t>частей</a:t>
            </a:r>
            <a:r>
              <a:rPr sz="2800" i="1" spc="-50" dirty="0">
                <a:solidFill>
                  <a:srgbClr val="454545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7051" y="2179320"/>
            <a:ext cx="3386454" cy="2882265"/>
            <a:chOff x="797051" y="2179320"/>
            <a:chExt cx="3386454" cy="288226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051" y="2179320"/>
              <a:ext cx="3386328" cy="28818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031" y="2723388"/>
              <a:ext cx="2942844" cy="1866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531" y="2209800"/>
              <a:ext cx="3275076" cy="2770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799" y="2747772"/>
              <a:ext cx="2792729" cy="7993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884" y="3174492"/>
              <a:ext cx="1447038" cy="7993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2415" y="3624072"/>
              <a:ext cx="435114" cy="5768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9283" y="3631692"/>
              <a:ext cx="1506474" cy="5768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54579" y="3624072"/>
              <a:ext cx="870966" cy="5768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7312" y="3631692"/>
              <a:ext cx="686562" cy="5768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85744" y="3631692"/>
              <a:ext cx="598170" cy="5768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5503" y="3936492"/>
              <a:ext cx="1191006" cy="5768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75331" y="3936492"/>
              <a:ext cx="1197102" cy="5768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4200" y="3928872"/>
              <a:ext cx="435114" cy="57683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27532" y="2209800"/>
            <a:ext cx="3275329" cy="2771140"/>
          </a:xfrm>
          <a:prstGeom prst="rect">
            <a:avLst/>
          </a:prstGeom>
          <a:ln w="9525">
            <a:solidFill>
              <a:srgbClr val="6892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480695" marR="474980" algn="ctr">
              <a:lnSpc>
                <a:spcPct val="100000"/>
              </a:lnSpc>
              <a:spcBef>
                <a:spcPts val="1770"/>
              </a:spcBef>
            </a:pPr>
            <a:r>
              <a:rPr sz="2800" b="1" i="1" spc="-10" dirty="0">
                <a:solidFill>
                  <a:srgbClr val="5C0E20"/>
                </a:solidFill>
                <a:latin typeface="Calibri"/>
                <a:cs typeface="Calibri"/>
              </a:rPr>
              <a:t>Обязат</a:t>
            </a:r>
            <a:r>
              <a:rPr sz="2800" b="1" i="1" spc="-65" dirty="0">
                <a:solidFill>
                  <a:srgbClr val="5C0E20"/>
                </a:solidFill>
                <a:latin typeface="Calibri"/>
                <a:cs typeface="Calibri"/>
              </a:rPr>
              <a:t>е</a:t>
            </a:r>
            <a:r>
              <a:rPr sz="2800" b="1" i="1" spc="-5" dirty="0">
                <a:solidFill>
                  <a:srgbClr val="5C0E20"/>
                </a:solidFill>
                <a:latin typeface="Calibri"/>
                <a:cs typeface="Calibri"/>
              </a:rPr>
              <a:t>льная  </a:t>
            </a:r>
            <a:r>
              <a:rPr sz="2800" b="1" i="1" spc="-10" dirty="0">
                <a:solidFill>
                  <a:srgbClr val="5C0E20"/>
                </a:solidFill>
                <a:latin typeface="Calibri"/>
                <a:cs typeface="Calibri"/>
              </a:rPr>
              <a:t>часть</a:t>
            </a:r>
            <a:endParaRPr sz="2800">
              <a:latin typeface="Calibri"/>
              <a:cs typeface="Calibri"/>
            </a:endParaRPr>
          </a:p>
          <a:p>
            <a:pPr marL="390525" marR="382270" algn="ctr">
              <a:lnSpc>
                <a:spcPct val="100000"/>
              </a:lnSpc>
              <a:spcBef>
                <a:spcPts val="50"/>
              </a:spcBef>
            </a:pPr>
            <a:r>
              <a:rPr sz="2000" b="1" i="1" spc="-55" dirty="0">
                <a:solidFill>
                  <a:srgbClr val="5C0E20"/>
                </a:solidFill>
                <a:latin typeface="Trebuchet MS"/>
                <a:cs typeface="Trebuchet MS"/>
              </a:rPr>
              <a:t>(</a:t>
            </a:r>
            <a:r>
              <a:rPr sz="2000" b="1" i="1" dirty="0">
                <a:solidFill>
                  <a:srgbClr val="5C0E20"/>
                </a:solidFill>
                <a:latin typeface="Calibri"/>
                <a:cs typeface="Calibri"/>
              </a:rPr>
              <a:t>за</a:t>
            </a:r>
            <a:r>
              <a:rPr sz="2000" b="1" i="1" spc="-10" dirty="0">
                <a:solidFill>
                  <a:srgbClr val="5C0E20"/>
                </a:solidFill>
                <a:latin typeface="Calibri"/>
                <a:cs typeface="Calibri"/>
              </a:rPr>
              <a:t>н</a:t>
            </a:r>
            <a:r>
              <a:rPr sz="2000" b="1" i="1" spc="-5" dirty="0">
                <a:solidFill>
                  <a:srgbClr val="5C0E20"/>
                </a:solidFill>
                <a:latin typeface="Calibri"/>
                <a:cs typeface="Calibri"/>
              </a:rPr>
              <a:t>имае</a:t>
            </a:r>
            <a:r>
              <a:rPr sz="2000" b="1" i="1" dirty="0">
                <a:solidFill>
                  <a:srgbClr val="5C0E20"/>
                </a:solidFill>
                <a:latin typeface="Calibri"/>
                <a:cs typeface="Calibri"/>
              </a:rPr>
              <a:t>т</a:t>
            </a:r>
            <a:r>
              <a:rPr sz="2000" b="1" i="1" spc="7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000" b="1" i="1" spc="-110" dirty="0">
                <a:solidFill>
                  <a:srgbClr val="5C0E20"/>
                </a:solidFill>
                <a:latin typeface="Trebuchet MS"/>
                <a:cs typeface="Trebuchet MS"/>
              </a:rPr>
              <a:t>9</a:t>
            </a:r>
            <a:r>
              <a:rPr sz="2000" b="1" i="1" spc="-105" dirty="0">
                <a:solidFill>
                  <a:srgbClr val="5C0E20"/>
                </a:solidFill>
                <a:latin typeface="Trebuchet MS"/>
                <a:cs typeface="Trebuchet MS"/>
              </a:rPr>
              <a:t>0</a:t>
            </a:r>
            <a:r>
              <a:rPr sz="2000" b="1" i="1" spc="-25" dirty="0">
                <a:solidFill>
                  <a:srgbClr val="5C0E20"/>
                </a:solidFill>
                <a:latin typeface="Trebuchet MS"/>
                <a:cs typeface="Trebuchet MS"/>
              </a:rPr>
              <a:t>%</a:t>
            </a:r>
            <a:r>
              <a:rPr sz="2000" b="1" i="1" spc="-60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5C0E20"/>
                </a:solidFill>
                <a:latin typeface="Calibri"/>
                <a:cs typeface="Calibri"/>
              </a:rPr>
              <a:t>о</a:t>
            </a:r>
            <a:r>
              <a:rPr sz="2000" b="1" i="1" dirty="0">
                <a:solidFill>
                  <a:srgbClr val="5C0E20"/>
                </a:solidFill>
                <a:latin typeface="Calibri"/>
                <a:cs typeface="Calibri"/>
              </a:rPr>
              <a:t>т</a:t>
            </a:r>
            <a:r>
              <a:rPr sz="20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5C0E20"/>
                </a:solidFill>
                <a:latin typeface="Calibri"/>
                <a:cs typeface="Calibri"/>
              </a:rPr>
              <a:t>её  общего</a:t>
            </a:r>
            <a:r>
              <a:rPr sz="2000" b="1" i="1" spc="6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5C0E20"/>
                </a:solidFill>
                <a:latin typeface="Calibri"/>
                <a:cs typeface="Calibri"/>
              </a:rPr>
              <a:t>объёма</a:t>
            </a:r>
            <a:r>
              <a:rPr sz="2000" b="1" i="1" spc="-15" dirty="0">
                <a:solidFill>
                  <a:srgbClr val="5C0E2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89220" y="2179320"/>
            <a:ext cx="3383279" cy="2882265"/>
            <a:chOff x="5189220" y="2179320"/>
            <a:chExt cx="3383279" cy="2882265"/>
          </a:xfrm>
        </p:grpSpPr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9220" y="2179320"/>
              <a:ext cx="3383279" cy="28818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89220" y="2479548"/>
              <a:ext cx="3381755" cy="23347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19700" y="2209800"/>
              <a:ext cx="3272028" cy="27706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8216" y="2503932"/>
              <a:ext cx="2632710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79820" y="2930652"/>
              <a:ext cx="1447037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80888" y="3389388"/>
              <a:ext cx="393966" cy="5204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60136" y="3393960"/>
              <a:ext cx="938021" cy="5204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83452" y="3389388"/>
              <a:ext cx="413766" cy="5204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82512" y="3393960"/>
              <a:ext cx="1744217" cy="5204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09132" y="3668280"/>
              <a:ext cx="1690877" cy="5204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69864" y="3942600"/>
              <a:ext cx="2167890" cy="5204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13604" y="4216920"/>
              <a:ext cx="1521713" cy="52043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86144" y="4212348"/>
              <a:ext cx="428993" cy="52043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4452" y="4216920"/>
              <a:ext cx="1357122" cy="52043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70876" y="4212348"/>
              <a:ext cx="723137" cy="52043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219700" y="2209800"/>
            <a:ext cx="3272154" cy="2771140"/>
          </a:xfrm>
          <a:prstGeom prst="rect">
            <a:avLst/>
          </a:prstGeom>
          <a:ln w="9525">
            <a:solidFill>
              <a:srgbClr val="576DA6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560705" marR="548640" algn="ctr">
              <a:lnSpc>
                <a:spcPct val="100000"/>
              </a:lnSpc>
            </a:pPr>
            <a:r>
              <a:rPr sz="2800" b="1" i="1" spc="-5" dirty="0">
                <a:solidFill>
                  <a:srgbClr val="5C0E20"/>
                </a:solidFill>
                <a:latin typeface="Calibri"/>
                <a:cs typeface="Calibri"/>
              </a:rPr>
              <a:t>Вариативная  </a:t>
            </a:r>
            <a:r>
              <a:rPr sz="2800" b="1" i="1" spc="-10" dirty="0">
                <a:solidFill>
                  <a:srgbClr val="5C0E20"/>
                </a:solidFill>
                <a:latin typeface="Calibri"/>
                <a:cs typeface="Calibri"/>
              </a:rPr>
              <a:t>часть</a:t>
            </a:r>
            <a:endParaRPr sz="2800">
              <a:latin typeface="Calibri"/>
              <a:cs typeface="Calibri"/>
            </a:endParaRPr>
          </a:p>
          <a:p>
            <a:pPr marL="520700" marR="511809" algn="ctr">
              <a:lnSpc>
                <a:spcPct val="100000"/>
              </a:lnSpc>
              <a:spcBef>
                <a:spcPts val="50"/>
              </a:spcBef>
            </a:pPr>
            <a:r>
              <a:rPr sz="1800" b="1" i="1" spc="-45" dirty="0">
                <a:solidFill>
                  <a:srgbClr val="5C0E20"/>
                </a:solidFill>
                <a:latin typeface="Trebuchet MS"/>
                <a:cs typeface="Trebuchet MS"/>
              </a:rPr>
              <a:t>(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ч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а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сть</a:t>
            </a:r>
            <a:r>
              <a:rPr sz="1800" b="1" i="1" spc="-195" dirty="0">
                <a:solidFill>
                  <a:srgbClr val="5C0E20"/>
                </a:solidFill>
                <a:latin typeface="Trebuchet MS"/>
                <a:cs typeface="Trebuchet MS"/>
              </a:rPr>
              <a:t>,</a:t>
            </a:r>
            <a:r>
              <a:rPr sz="1800" b="1" i="1" spc="-235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фо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р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ми</a:t>
            </a:r>
            <a:r>
              <a:rPr sz="1800" b="1" i="1" spc="-20" dirty="0">
                <a:solidFill>
                  <a:srgbClr val="5C0E20"/>
                </a:solidFill>
                <a:latin typeface="Calibri"/>
                <a:cs typeface="Calibri"/>
              </a:rPr>
              <a:t>р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у</a:t>
            </a:r>
            <a:r>
              <a:rPr sz="1800" b="1" i="1" spc="5" dirty="0">
                <a:solidFill>
                  <a:srgbClr val="5C0E20"/>
                </a:solidFill>
                <a:latin typeface="Calibri"/>
                <a:cs typeface="Calibri"/>
              </a:rPr>
              <a:t>е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мая 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участниками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 образовательных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отношений</a:t>
            </a:r>
            <a:r>
              <a:rPr sz="1800" b="1" i="1" spc="9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235" dirty="0">
                <a:solidFill>
                  <a:srgbClr val="5C0E20"/>
                </a:solidFill>
                <a:latin typeface="Trebuchet MS"/>
                <a:cs typeface="Trebuchet MS"/>
              </a:rPr>
              <a:t>–</a:t>
            </a:r>
            <a:r>
              <a:rPr sz="1800" b="1" i="1" spc="-55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занимает</a:t>
            </a:r>
            <a:r>
              <a:rPr sz="1800" b="1" i="1" spc="9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75" dirty="0">
                <a:solidFill>
                  <a:srgbClr val="5C0E20"/>
                </a:solidFill>
                <a:latin typeface="Trebuchet MS"/>
                <a:cs typeface="Trebuchet MS"/>
              </a:rPr>
              <a:t>10%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0979" y="158495"/>
            <a:ext cx="8823960" cy="1344295"/>
            <a:chOff x="220979" y="158495"/>
            <a:chExt cx="8823960" cy="1344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58495"/>
              <a:ext cx="8823960" cy="13441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607" y="441959"/>
              <a:ext cx="6493764" cy="909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88975"/>
              <a:ext cx="8712708" cy="12329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9991" y="475487"/>
              <a:ext cx="2792730" cy="7993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7056" y="475487"/>
              <a:ext cx="1447038" cy="799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2332" y="475487"/>
              <a:ext cx="2751582" cy="7993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4615" y="466343"/>
              <a:ext cx="637794" cy="79933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459" y="188976"/>
            <a:ext cx="8712835" cy="1233170"/>
          </a:xfrm>
          <a:prstGeom prst="rect">
            <a:avLst/>
          </a:prstGeom>
          <a:ln w="9525">
            <a:solidFill>
              <a:srgbClr val="68929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34925" algn="ctr">
              <a:lnSpc>
                <a:spcPct val="100000"/>
              </a:lnSpc>
            </a:pPr>
            <a:r>
              <a:rPr sz="2800" i="1" spc="-10" dirty="0">
                <a:solidFill>
                  <a:srgbClr val="5C0E20"/>
                </a:solidFill>
                <a:latin typeface="Calibri"/>
                <a:cs typeface="Calibri"/>
              </a:rPr>
              <a:t>Обязательная</a:t>
            </a:r>
            <a:r>
              <a:rPr sz="2800" i="1" spc="19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5C0E20"/>
                </a:solidFill>
                <a:latin typeface="Calibri"/>
                <a:cs typeface="Calibri"/>
              </a:rPr>
              <a:t>часть</a:t>
            </a:r>
            <a:r>
              <a:rPr sz="2800" i="1" spc="13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800" i="1" spc="-35" dirty="0">
                <a:solidFill>
                  <a:srgbClr val="5C0E20"/>
                </a:solidFill>
                <a:latin typeface="Calibri"/>
                <a:cs typeface="Calibri"/>
              </a:rPr>
              <a:t>представлена</a:t>
            </a:r>
            <a:r>
              <a:rPr sz="2800" i="1" spc="-35" dirty="0">
                <a:solidFill>
                  <a:srgbClr val="5C0E20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1809953"/>
            <a:ext cx="6836409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9160" algn="l"/>
                <a:tab pos="4955540" algn="l"/>
              </a:tabLst>
            </a:pP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Федеральной	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образовательной	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программой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71039" algn="l"/>
                <a:tab pos="2927985" algn="l"/>
                <a:tab pos="3673475" algn="l"/>
                <a:tab pos="4060825" algn="l"/>
                <a:tab pos="5718810" algn="l"/>
              </a:tabLst>
            </a:pP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spc="-15" dirty="0">
                <a:solidFill>
                  <a:srgbClr val="562213"/>
                </a:solidFill>
                <a:latin typeface="Calibri"/>
                <a:cs typeface="Calibri"/>
              </a:rPr>
              <a:t>б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р</a:t>
            </a:r>
            <a:r>
              <a:rPr sz="2400" b="1" i="1" spc="5" dirty="0">
                <a:solidFill>
                  <a:srgbClr val="562213"/>
                </a:solidFill>
                <a:latin typeface="Calibri"/>
                <a:cs typeface="Calibri"/>
              </a:rPr>
              <a:t>а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з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ва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н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и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я	</a:t>
            </a:r>
            <a:r>
              <a:rPr sz="2400" b="1" i="1" spc="-60" dirty="0">
                <a:solidFill>
                  <a:srgbClr val="562213"/>
                </a:solidFill>
                <a:latin typeface="Trebuchet MS"/>
                <a:cs typeface="Trebuchet MS"/>
              </a:rPr>
              <a:t>(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Ф</a:t>
            </a:r>
            <a:r>
              <a:rPr sz="2400" b="1" i="1" spc="5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П	</a:t>
            </a:r>
            <a:r>
              <a:rPr sz="2400" b="1" i="1" spc="-35" dirty="0">
                <a:solidFill>
                  <a:srgbClr val="562213"/>
                </a:solidFill>
                <a:latin typeface="Calibri"/>
                <a:cs typeface="Calibri"/>
              </a:rPr>
              <a:t>Д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О</a:t>
            </a:r>
            <a:r>
              <a:rPr sz="2400" b="1" i="1" spc="-60" dirty="0">
                <a:solidFill>
                  <a:srgbClr val="562213"/>
                </a:solidFill>
                <a:latin typeface="Trebuchet MS"/>
                <a:cs typeface="Trebuchet MS"/>
              </a:rPr>
              <a:t>)</a:t>
            </a:r>
            <a:r>
              <a:rPr sz="2400" b="1" i="1" dirty="0">
                <a:solidFill>
                  <a:srgbClr val="562213"/>
                </a:solidFill>
                <a:latin typeface="Trebuchet MS"/>
                <a:cs typeface="Trebuchet MS"/>
              </a:rPr>
              <a:t>	</a:t>
            </a:r>
            <a:r>
              <a:rPr sz="2400" b="1" i="1" spc="315" dirty="0">
                <a:solidFill>
                  <a:srgbClr val="562213"/>
                </a:solidFill>
                <a:latin typeface="Trebuchet MS"/>
                <a:cs typeface="Trebuchet MS"/>
              </a:rPr>
              <a:t>–</a:t>
            </a:r>
            <a:r>
              <a:rPr sz="2400" b="1" i="1" dirty="0">
                <a:solidFill>
                  <a:srgbClr val="562213"/>
                </a:solidFill>
                <a:latin typeface="Trebuchet MS"/>
                <a:cs typeface="Trebuchet MS"/>
              </a:rPr>
              <a:t>	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у</a:t>
            </a:r>
            <a:r>
              <a:rPr sz="2000" b="1" i="1" spc="-20" dirty="0">
                <a:solidFill>
                  <a:srgbClr val="562213"/>
                </a:solidFill>
                <a:latin typeface="Calibri"/>
                <a:cs typeface="Calibri"/>
              </a:rPr>
              <a:t>т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вер</a:t>
            </a:r>
            <a:r>
              <a:rPr sz="2000" b="1" i="1" spc="-30" dirty="0">
                <a:solidFill>
                  <a:srgbClr val="562213"/>
                </a:solidFill>
                <a:latin typeface="Calibri"/>
                <a:cs typeface="Calibri"/>
              </a:rPr>
              <a:t>ж</a:t>
            </a: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де</a:t>
            </a:r>
            <a:r>
              <a:rPr sz="2000" b="1" i="1" spc="-10" dirty="0">
                <a:solidFill>
                  <a:srgbClr val="562213"/>
                </a:solidFill>
                <a:latin typeface="Calibri"/>
                <a:cs typeface="Calibri"/>
              </a:rPr>
              <a:t>н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а	</a:t>
            </a:r>
            <a:r>
              <a:rPr sz="2000" b="1" i="1" spc="-15" dirty="0">
                <a:solidFill>
                  <a:srgbClr val="562213"/>
                </a:solidFill>
                <a:latin typeface="Calibri"/>
                <a:cs typeface="Calibri"/>
              </a:rPr>
              <a:t>П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ри</a:t>
            </a:r>
            <a:r>
              <a:rPr sz="2000" b="1" i="1" spc="-50" dirty="0">
                <a:solidFill>
                  <a:srgbClr val="562213"/>
                </a:solidFill>
                <a:latin typeface="Calibri"/>
                <a:cs typeface="Calibri"/>
              </a:rPr>
              <a:t>к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а</a:t>
            </a:r>
            <a:r>
              <a:rPr sz="2000" b="1" i="1" spc="-20" dirty="0">
                <a:solidFill>
                  <a:srgbClr val="562213"/>
                </a:solidFill>
                <a:latin typeface="Calibri"/>
                <a:cs typeface="Calibri"/>
              </a:rPr>
              <a:t>з</a:t>
            </a: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ом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7001" y="1749279"/>
            <a:ext cx="1819910" cy="808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дошкольного</a:t>
            </a:r>
            <a:endParaRPr sz="24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400"/>
              </a:spcBef>
            </a:pP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Министерства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2545207"/>
            <a:ext cx="8808720" cy="179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просвещения</a:t>
            </a:r>
            <a:r>
              <a:rPr sz="2000" b="1" i="1" spc="6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562213"/>
                </a:solidFill>
                <a:latin typeface="Calibri"/>
                <a:cs typeface="Calibri"/>
              </a:rPr>
              <a:t>Российской</a:t>
            </a:r>
            <a:r>
              <a:rPr sz="2000" b="1" i="1" spc="5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федерации</a:t>
            </a:r>
            <a:r>
              <a:rPr sz="2000" b="1" i="1" spc="7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90" dirty="0">
                <a:solidFill>
                  <a:srgbClr val="562213"/>
                </a:solidFill>
                <a:latin typeface="Arial"/>
                <a:cs typeface="Arial"/>
              </a:rPr>
              <a:t>№</a:t>
            </a:r>
            <a:r>
              <a:rPr sz="2000" b="1" i="1" spc="-90" dirty="0">
                <a:solidFill>
                  <a:srgbClr val="562213"/>
                </a:solidFill>
                <a:latin typeface="Trebuchet MS"/>
                <a:cs typeface="Trebuchet MS"/>
              </a:rPr>
              <a:t>1028</a:t>
            </a:r>
            <a:r>
              <a:rPr sz="2000" b="1" i="1" spc="-8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562213"/>
                </a:solidFill>
                <a:latin typeface="Calibri"/>
                <a:cs typeface="Calibri"/>
              </a:rPr>
              <a:t>от</a:t>
            </a:r>
            <a:r>
              <a:rPr sz="2000" b="1" i="1" spc="10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110" dirty="0">
                <a:solidFill>
                  <a:srgbClr val="562213"/>
                </a:solidFill>
                <a:latin typeface="Trebuchet MS"/>
                <a:cs typeface="Trebuchet MS"/>
              </a:rPr>
              <a:t>25</a:t>
            </a:r>
            <a:r>
              <a:rPr sz="2000" b="1" i="1" spc="-5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562213"/>
                </a:solidFill>
                <a:latin typeface="Calibri"/>
                <a:cs typeface="Calibri"/>
              </a:rPr>
              <a:t>ноября</a:t>
            </a:r>
            <a:r>
              <a:rPr sz="2000" b="1" i="1" spc="90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000" b="1" i="1" spc="-110" dirty="0">
                <a:solidFill>
                  <a:srgbClr val="562213"/>
                </a:solidFill>
                <a:latin typeface="Trebuchet MS"/>
                <a:cs typeface="Trebuchet MS"/>
              </a:rPr>
              <a:t>2022</a:t>
            </a:r>
            <a:r>
              <a:rPr sz="2000" b="1" i="1" spc="-110" dirty="0">
                <a:solidFill>
                  <a:srgbClr val="562213"/>
                </a:solidFill>
                <a:latin typeface="Calibri"/>
                <a:cs typeface="Calibri"/>
              </a:rPr>
              <a:t>г</a:t>
            </a:r>
            <a:r>
              <a:rPr sz="2000" b="1" i="1" spc="-110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Реализуется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педагогическими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 работниками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562213"/>
                </a:solidFill>
                <a:latin typeface="Calibri"/>
                <a:cs typeface="Calibri"/>
              </a:rPr>
              <a:t>ДОО</a:t>
            </a:r>
            <a:r>
              <a:rPr sz="2400" b="1" i="1" spc="-15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во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562213"/>
                </a:solidFill>
                <a:latin typeface="Calibri"/>
                <a:cs typeface="Calibri"/>
              </a:rPr>
              <a:t>всех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 помещениях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и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на территории </a:t>
            </a:r>
            <a:r>
              <a:rPr sz="2400" b="1" i="1" spc="-10" dirty="0">
                <a:solidFill>
                  <a:srgbClr val="562213"/>
                </a:solidFill>
                <a:latin typeface="Calibri"/>
                <a:cs typeface="Calibri"/>
              </a:rPr>
              <a:t>детского </a:t>
            </a:r>
            <a:r>
              <a:rPr sz="2400" b="1" i="1" spc="-55" dirty="0">
                <a:solidFill>
                  <a:srgbClr val="562213"/>
                </a:solidFill>
                <a:latin typeface="Calibri"/>
                <a:cs typeface="Calibri"/>
              </a:rPr>
              <a:t>сада</a:t>
            </a:r>
            <a:r>
              <a:rPr sz="2400" b="1" i="1" spc="-55" dirty="0">
                <a:solidFill>
                  <a:srgbClr val="562213"/>
                </a:solidFill>
                <a:latin typeface="Trebuchet MS"/>
                <a:cs typeface="Trebuchet MS"/>
              </a:rPr>
              <a:t>, </a:t>
            </a:r>
            <a:r>
              <a:rPr sz="2400" b="1" i="1" spc="-5" dirty="0">
                <a:solidFill>
                  <a:srgbClr val="562213"/>
                </a:solidFill>
                <a:latin typeface="Calibri"/>
                <a:cs typeface="Calibri"/>
              </a:rPr>
              <a:t>со всеми детьми </a:t>
            </a:r>
            <a:r>
              <a:rPr sz="2400" b="1" i="1" dirty="0">
                <a:solidFill>
                  <a:srgbClr val="562213"/>
                </a:solidFill>
                <a:latin typeface="Calibri"/>
                <a:cs typeface="Calibri"/>
              </a:rPr>
              <a:t> </a:t>
            </a:r>
            <a:r>
              <a:rPr sz="2400" b="1" i="1" spc="-75" dirty="0">
                <a:solidFill>
                  <a:srgbClr val="562213"/>
                </a:solidFill>
                <a:latin typeface="Calibri"/>
                <a:cs typeface="Calibri"/>
              </a:rPr>
              <a:t>ДОО</a:t>
            </a:r>
            <a:r>
              <a:rPr sz="2400" b="1" i="1" spc="-75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0103" y="4293108"/>
            <a:ext cx="1562100" cy="15620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4172" y="74688"/>
            <a:ext cx="7966075" cy="937260"/>
            <a:chOff x="614172" y="74688"/>
            <a:chExt cx="7966075" cy="937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" y="74688"/>
              <a:ext cx="7965948" cy="830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5955" y="111251"/>
              <a:ext cx="3802379" cy="900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2" y="105155"/>
              <a:ext cx="7854696" cy="7193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652" y="105155"/>
              <a:ext cx="7854950" cy="719455"/>
            </a:xfrm>
            <a:custGeom>
              <a:avLst/>
              <a:gdLst/>
              <a:ahLst/>
              <a:cxnLst/>
              <a:rect l="l" t="t" r="r" b="b"/>
              <a:pathLst>
                <a:path w="7854950" h="719455">
                  <a:moveTo>
                    <a:pt x="0" y="719328"/>
                  </a:moveTo>
                  <a:lnTo>
                    <a:pt x="7854696" y="719328"/>
                  </a:lnTo>
                  <a:lnTo>
                    <a:pt x="7854696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576D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0339" y="135635"/>
              <a:ext cx="2632710" cy="7993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4336" y="135635"/>
              <a:ext cx="1447038" cy="79933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48685" y="219583"/>
            <a:ext cx="3246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5C0E20"/>
                </a:solidFill>
                <a:latin typeface="Calibri"/>
                <a:cs typeface="Calibri"/>
              </a:rPr>
              <a:t>Вариативная</a:t>
            </a:r>
            <a:r>
              <a:rPr sz="2800" i="1" spc="10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5C0E20"/>
                </a:solidFill>
                <a:latin typeface="Calibri"/>
                <a:cs typeface="Calibri"/>
              </a:rPr>
              <a:t>часть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9160" y="2020823"/>
            <a:ext cx="7265670" cy="2143760"/>
            <a:chOff x="899160" y="2020823"/>
            <a:chExt cx="7265670" cy="214376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1320" y="2020823"/>
              <a:ext cx="1843278" cy="5768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1895" y="2020823"/>
              <a:ext cx="1622298" cy="5768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0908" y="2269235"/>
              <a:ext cx="764286" cy="9090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1888" y="2279903"/>
              <a:ext cx="1888998" cy="9090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8832" y="2279903"/>
              <a:ext cx="1888998" cy="9090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2727" y="2279903"/>
              <a:ext cx="959358" cy="9090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1556" y="2279903"/>
              <a:ext cx="1392174" cy="9090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0424" y="2269235"/>
              <a:ext cx="875537" cy="9090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38884" y="2820936"/>
              <a:ext cx="1453133" cy="5204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41320" y="2820936"/>
              <a:ext cx="1549145" cy="5204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9768" y="2820936"/>
              <a:ext cx="2140458" cy="52043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31051" y="2820936"/>
              <a:ext cx="1195577" cy="5204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44011" y="3090684"/>
              <a:ext cx="438137" cy="5204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67455" y="3095256"/>
              <a:ext cx="1480565" cy="5204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94275" y="3095256"/>
              <a:ext cx="1303781" cy="5204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83351" y="3090684"/>
              <a:ext cx="502145" cy="52043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9160" y="3369576"/>
              <a:ext cx="1620774" cy="52043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66188" y="3369576"/>
              <a:ext cx="2059686" cy="52043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8224" y="3369576"/>
              <a:ext cx="1739646" cy="5204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68695" y="3369576"/>
              <a:ext cx="770381" cy="52043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86856" y="3369576"/>
              <a:ext cx="427481" cy="5204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63639" y="3369576"/>
              <a:ext cx="998982" cy="5204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11924" y="3369576"/>
              <a:ext cx="1152905" cy="52043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40180" y="3643896"/>
              <a:ext cx="1568958" cy="52043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58439" y="3643896"/>
              <a:ext cx="1207769" cy="52043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15511" y="3643896"/>
              <a:ext cx="558546" cy="52043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23360" y="3643896"/>
              <a:ext cx="1219962" cy="52043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28616" y="3639324"/>
              <a:ext cx="415277" cy="52043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29200" y="3643896"/>
              <a:ext cx="529577" cy="52043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06568" y="3643896"/>
              <a:ext cx="918210" cy="52043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74080" y="3643896"/>
              <a:ext cx="1130046" cy="52043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53427" y="3643896"/>
              <a:ext cx="770381" cy="52043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044651" y="2079117"/>
            <a:ext cx="6978015" cy="1917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ts val="2365"/>
              </a:lnSpc>
              <a:spcBef>
                <a:spcPts val="105"/>
              </a:spcBef>
            </a:pPr>
            <a:r>
              <a:rPr sz="2000" b="1" i="1" dirty="0">
                <a:solidFill>
                  <a:srgbClr val="5C0E20"/>
                </a:solidFill>
                <a:latin typeface="Calibri"/>
                <a:cs typeface="Calibri"/>
              </a:rPr>
              <a:t>Парциальная</a:t>
            </a:r>
            <a:r>
              <a:rPr sz="2000" b="1" i="1" spc="3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5C0E20"/>
                </a:solidFill>
                <a:latin typeface="Calibri"/>
                <a:cs typeface="Calibri"/>
              </a:rPr>
              <a:t>программа</a:t>
            </a:r>
            <a:endParaRPr sz="2000" dirty="0">
              <a:latin typeface="Calibri"/>
              <a:cs typeface="Calibri"/>
            </a:endParaRPr>
          </a:p>
          <a:p>
            <a:pPr marL="71120" algn="ctr">
              <a:lnSpc>
                <a:spcPts val="3804"/>
              </a:lnSpc>
            </a:pPr>
            <a:r>
              <a:rPr sz="3200" b="1" i="1" dirty="0" smtClean="0">
                <a:solidFill>
                  <a:srgbClr val="64119F"/>
                </a:solidFill>
                <a:latin typeface="Trebuchet MS"/>
                <a:cs typeface="Trebuchet MS"/>
              </a:rPr>
              <a:t>«</a:t>
            </a:r>
            <a:r>
              <a:rPr sz="3200" b="1" i="1" dirty="0" err="1" smtClean="0">
                <a:solidFill>
                  <a:srgbClr val="64119F"/>
                </a:solidFill>
                <a:latin typeface="Calibri"/>
                <a:cs typeface="Calibri"/>
              </a:rPr>
              <a:t>Выходи</a:t>
            </a:r>
            <a:r>
              <a:rPr sz="3200" b="1" i="1" spc="140" dirty="0" smtClean="0">
                <a:solidFill>
                  <a:srgbClr val="64119F"/>
                </a:solidFill>
                <a:latin typeface="Calibri"/>
                <a:cs typeface="Calibri"/>
              </a:rPr>
              <a:t> </a:t>
            </a:r>
            <a:r>
              <a:rPr sz="3200" b="1" i="1" spc="-5" dirty="0" err="1" smtClean="0">
                <a:solidFill>
                  <a:srgbClr val="64119F"/>
                </a:solidFill>
                <a:latin typeface="Calibri"/>
                <a:cs typeface="Calibri"/>
              </a:rPr>
              <a:t>играть</a:t>
            </a:r>
            <a:r>
              <a:rPr sz="3200" b="1" i="1" spc="135" dirty="0" smtClean="0">
                <a:solidFill>
                  <a:srgbClr val="64119F"/>
                </a:solidFill>
                <a:latin typeface="Calibri"/>
                <a:cs typeface="Calibri"/>
              </a:rPr>
              <a:t> </a:t>
            </a:r>
            <a:r>
              <a:rPr sz="3200" b="1" i="1" dirty="0" err="1" smtClean="0">
                <a:solidFill>
                  <a:srgbClr val="64119F"/>
                </a:solidFill>
                <a:latin typeface="Calibri"/>
                <a:cs typeface="Calibri"/>
              </a:rPr>
              <a:t>во</a:t>
            </a:r>
            <a:r>
              <a:rPr sz="3200" b="1" i="1" spc="155" dirty="0" smtClean="0">
                <a:solidFill>
                  <a:srgbClr val="64119F"/>
                </a:solidFill>
                <a:latin typeface="Calibri"/>
                <a:cs typeface="Calibri"/>
              </a:rPr>
              <a:t> </a:t>
            </a:r>
            <a:r>
              <a:rPr sz="3200" b="1" i="1" spc="10" dirty="0" err="1" smtClean="0">
                <a:solidFill>
                  <a:srgbClr val="64119F"/>
                </a:solidFill>
                <a:latin typeface="Calibri"/>
                <a:cs typeface="Calibri"/>
              </a:rPr>
              <a:t>двор</a:t>
            </a:r>
            <a:r>
              <a:rPr sz="3200" b="1" i="1" spc="10" dirty="0" smtClean="0">
                <a:solidFill>
                  <a:srgbClr val="64119F"/>
                </a:solidFill>
                <a:latin typeface="Trebuchet MS"/>
                <a:cs typeface="Trebuchet MS"/>
              </a:rPr>
              <a:t>»</a:t>
            </a:r>
            <a:endParaRPr sz="3200" dirty="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80"/>
              </a:spcBef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дополняет</a:t>
            </a:r>
            <a:r>
              <a:rPr sz="18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содержание</a:t>
            </a:r>
            <a:r>
              <a:rPr sz="1800" b="1" i="1" spc="8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образовательной</a:t>
            </a:r>
            <a:r>
              <a:rPr sz="1800" b="1" i="1" spc="10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области</a:t>
            </a:r>
            <a:endParaRPr sz="18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i="1" spc="-5" dirty="0">
                <a:solidFill>
                  <a:srgbClr val="5C0E20"/>
                </a:solidFill>
                <a:latin typeface="Trebuchet MS"/>
                <a:cs typeface="Trebuchet MS"/>
              </a:rPr>
              <a:t>«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Физическое</a:t>
            </a:r>
            <a:r>
              <a:rPr sz="1800" b="1" i="1" spc="6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развитие</a:t>
            </a:r>
            <a:r>
              <a:rPr sz="1800" b="1" i="1" dirty="0">
                <a:solidFill>
                  <a:srgbClr val="5C0E20"/>
                </a:solidFill>
                <a:latin typeface="Trebuchet MS"/>
                <a:cs typeface="Trebuchet MS"/>
              </a:rPr>
              <a:t>»</a:t>
            </a:r>
            <a:endParaRPr sz="180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Реализуется</a:t>
            </a:r>
            <a:r>
              <a:rPr sz="1800" b="1" i="1" spc="7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педагогическими</a:t>
            </a:r>
            <a:r>
              <a:rPr sz="1800" b="1" i="1" spc="114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работниками</a:t>
            </a:r>
            <a:r>
              <a:rPr sz="1800" b="1" i="1" spc="10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5C0E20"/>
                </a:solidFill>
                <a:latin typeface="Calibri"/>
                <a:cs typeface="Calibri"/>
              </a:rPr>
              <a:t>ДОО</a:t>
            </a:r>
            <a:r>
              <a:rPr sz="1800" b="1" i="1" spc="6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в</a:t>
            </a:r>
            <a:r>
              <a:rPr sz="1800" b="1" i="1" spc="8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форме</a:t>
            </a:r>
            <a:r>
              <a:rPr sz="1800" b="1" i="1" spc="8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игровых </a:t>
            </a:r>
            <a:r>
              <a:rPr sz="1800" b="1" i="1" spc="-390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культурных</a:t>
            </a:r>
            <a:r>
              <a:rPr sz="18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практик</a:t>
            </a:r>
            <a:r>
              <a:rPr sz="18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на</a:t>
            </a:r>
            <a:r>
              <a:rPr sz="18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35" dirty="0">
                <a:solidFill>
                  <a:srgbClr val="5C0E20"/>
                </a:solidFill>
                <a:latin typeface="Calibri"/>
                <a:cs typeface="Calibri"/>
              </a:rPr>
              <a:t>прогулке</a:t>
            </a:r>
            <a:r>
              <a:rPr sz="1800" b="1" i="1" spc="-35" dirty="0">
                <a:solidFill>
                  <a:srgbClr val="5C0E20"/>
                </a:solidFill>
                <a:latin typeface="Trebuchet MS"/>
                <a:cs typeface="Trebuchet MS"/>
              </a:rPr>
              <a:t>,</a:t>
            </a:r>
            <a:r>
              <a:rPr sz="1800" b="1" i="1" spc="-220" dirty="0">
                <a:solidFill>
                  <a:srgbClr val="5C0E20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со</a:t>
            </a:r>
            <a:r>
              <a:rPr sz="1800" b="1" i="1" spc="8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5C0E20"/>
                </a:solidFill>
                <a:latin typeface="Calibri"/>
                <a:cs typeface="Calibri"/>
              </a:rPr>
              <a:t>всеми</a:t>
            </a:r>
            <a:r>
              <a:rPr sz="18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5C0E20"/>
                </a:solidFill>
                <a:latin typeface="Calibri"/>
                <a:cs typeface="Calibri"/>
              </a:rPr>
              <a:t>детьми</a:t>
            </a:r>
            <a:r>
              <a:rPr sz="1800" b="1" i="1" spc="95" dirty="0">
                <a:solidFill>
                  <a:srgbClr val="5C0E20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5C0E20"/>
                </a:solidFill>
                <a:latin typeface="Calibri"/>
                <a:cs typeface="Calibri"/>
              </a:rPr>
              <a:t>ДОО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636264" y="4101084"/>
            <a:ext cx="1871472" cy="1872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6251"/>
              <a:ext cx="9144000" cy="40797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96005"/>
              <a:ext cx="9143999" cy="7619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71" y="92951"/>
              <a:ext cx="8825484" cy="86107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1439" y="112776"/>
            <a:ext cx="8958580" cy="870585"/>
            <a:chOff x="91439" y="112776"/>
            <a:chExt cx="8958580" cy="8705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" y="134124"/>
              <a:ext cx="8958072" cy="8488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884" y="112776"/>
              <a:ext cx="8714232" cy="74980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4884" y="112776"/>
            <a:ext cx="8714740" cy="749935"/>
          </a:xfrm>
          <a:prstGeom prst="rect">
            <a:avLst/>
          </a:prstGeom>
          <a:ln w="9525">
            <a:solidFill>
              <a:srgbClr val="B71E42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935"/>
              </a:spcBef>
            </a:pPr>
            <a:r>
              <a:rPr sz="2800" i="1" spc="-5" dirty="0">
                <a:solidFill>
                  <a:srgbClr val="454545"/>
                </a:solidFill>
                <a:latin typeface="Calibri"/>
                <a:cs typeface="Calibri"/>
              </a:rPr>
              <a:t>ПЛАНИРУЕМЫЕ</a:t>
            </a:r>
            <a:r>
              <a:rPr sz="2800" i="1" spc="15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spc="-85" dirty="0">
                <a:solidFill>
                  <a:srgbClr val="454545"/>
                </a:solidFill>
                <a:latin typeface="Calibri"/>
                <a:cs typeface="Calibri"/>
              </a:rPr>
              <a:t>РЕЗУЛЬТАТЫ</a:t>
            </a:r>
            <a:r>
              <a:rPr sz="2800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4545"/>
                </a:solidFill>
                <a:latin typeface="Calibri"/>
                <a:cs typeface="Calibri"/>
              </a:rPr>
              <a:t>ОСВОЕНИЯ</a:t>
            </a:r>
            <a:r>
              <a:rPr sz="2800" i="1" spc="14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i="1" u="heavy" spc="-20" dirty="0">
                <a:solidFill>
                  <a:srgbClr val="454545"/>
                </a:solidFill>
                <a:uFill>
                  <a:solidFill>
                    <a:srgbClr val="454545"/>
                  </a:solidFill>
                </a:uFill>
                <a:latin typeface="Calibri"/>
                <a:cs typeface="Calibri"/>
              </a:rPr>
              <a:t>ПРОГРАММЫ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3127" y="1232916"/>
            <a:ext cx="7863840" cy="510082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39546" y="1032078"/>
            <a:ext cx="8065134" cy="5192395"/>
            <a:chOff x="539546" y="1032078"/>
            <a:chExt cx="8065134" cy="519239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546" y="1032078"/>
              <a:ext cx="8065008" cy="51922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0956" y="1071371"/>
              <a:ext cx="654557" cy="7993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5276" y="1062227"/>
              <a:ext cx="774954" cy="7993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0932" y="1071371"/>
              <a:ext cx="1419606" cy="7993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0524" y="1071371"/>
              <a:ext cx="654558" cy="7993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04843" y="1062227"/>
              <a:ext cx="774953" cy="7993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0499" y="1071371"/>
              <a:ext cx="1419605" cy="7993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4872" y="1071371"/>
              <a:ext cx="654557" cy="79933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89192" y="1062227"/>
              <a:ext cx="774954" cy="7993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4848" y="1071371"/>
              <a:ext cx="1419605" cy="79933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2188" y="3666743"/>
              <a:ext cx="654557" cy="7993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6508" y="3657599"/>
              <a:ext cx="874014" cy="7993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11224" y="3666743"/>
              <a:ext cx="1419606" cy="79933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0524" y="3666743"/>
              <a:ext cx="654558" cy="79933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04843" y="3657599"/>
              <a:ext cx="774953" cy="79933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00499" y="3666743"/>
              <a:ext cx="1419605" cy="7993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72555" y="3453384"/>
              <a:ext cx="2474213" cy="7993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16623" y="3880103"/>
              <a:ext cx="1291590" cy="7993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28916" y="3870959"/>
              <a:ext cx="575297" cy="799338"/>
            </a:xfrm>
            <a:prstGeom prst="rect">
              <a:avLst/>
            </a:prstGeom>
          </p:spPr>
        </p:pic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0" y="1027366"/>
          <a:ext cx="9145270" cy="5192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6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L w="9525">
                      <a:solidFill>
                        <a:srgbClr val="C3C7D9"/>
                      </a:solidFill>
                      <a:prstDash val="solid"/>
                    </a:lnL>
                    <a:lnT w="9525">
                      <a:solidFill>
                        <a:srgbClr val="C3C7D9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T w="9525">
                      <a:solidFill>
                        <a:srgbClr val="C3C7D9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R w="9525">
                      <a:solidFill>
                        <a:srgbClr val="C3C7D9"/>
                      </a:solidFill>
                      <a:prstDash val="solid"/>
                    </a:lnR>
                    <a:lnT w="9525">
                      <a:solidFill>
                        <a:srgbClr val="C3C7D9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5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R w="9525">
                      <a:solidFill>
                        <a:srgbClr val="C3C7D9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1885"/>
                        </a:spcBef>
                        <a:tabLst>
                          <a:tab pos="669290" algn="l"/>
                        </a:tabLst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	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9395" marB="0">
                    <a:lnL w="9525">
                      <a:solidFill>
                        <a:srgbClr val="C3C7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8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2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годам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9395" marB="0"/>
                </a:tc>
                <a:tc>
                  <a:txBody>
                    <a:bodyPr/>
                    <a:lstStyle/>
                    <a:p>
                      <a:pPr marL="1062355" marR="386080" indent="-54419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Вари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тивная  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часть</a:t>
                      </a:r>
                      <a:r>
                        <a:rPr sz="2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R w="9525">
                      <a:solidFill>
                        <a:srgbClr val="C3C7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4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R w="9525">
                      <a:solidFill>
                        <a:srgbClr val="C3C7D9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C3C7D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R w="9525">
                      <a:solidFill>
                        <a:srgbClr val="C3C7D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3C7D9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C3C7D9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60347" y="2060448"/>
            <a:ext cx="1223772" cy="12969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959352" y="2060448"/>
            <a:ext cx="1225296" cy="129692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731507" y="2103120"/>
            <a:ext cx="1263396" cy="118262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60347" y="4710684"/>
            <a:ext cx="1331976" cy="122377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887723" y="4724400"/>
            <a:ext cx="1296924" cy="129692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659880" y="4797552"/>
            <a:ext cx="1223772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088" y="260604"/>
            <a:ext cx="8641080" cy="1355090"/>
          </a:xfrm>
          <a:prstGeom prst="rect">
            <a:avLst/>
          </a:prstGeom>
          <a:ln w="9525">
            <a:solidFill>
              <a:srgbClr val="B71E42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30175" marR="121285" indent="259079">
              <a:lnSpc>
                <a:spcPts val="3020"/>
              </a:lnSpc>
              <a:spcBef>
                <a:spcPts val="685"/>
              </a:spcBef>
            </a:pPr>
            <a:r>
              <a:rPr sz="2800" b="1" i="1" spc="-35" dirty="0">
                <a:solidFill>
                  <a:srgbClr val="454545"/>
                </a:solidFill>
                <a:latin typeface="Calibri"/>
                <a:cs typeface="Calibri"/>
              </a:rPr>
              <a:t>ОБРАЗОВАТЕЛЬНЫЕ </a:t>
            </a:r>
            <a:r>
              <a:rPr sz="2800" b="1" i="1" spc="-55" dirty="0">
                <a:solidFill>
                  <a:srgbClr val="454545"/>
                </a:solidFill>
                <a:latin typeface="Calibri"/>
                <a:cs typeface="Calibri"/>
              </a:rPr>
              <a:t>ОБЛАСТИ</a:t>
            </a:r>
            <a:r>
              <a:rPr sz="2800" b="1" i="1" spc="-55" dirty="0">
                <a:solidFill>
                  <a:srgbClr val="454545"/>
                </a:solidFill>
                <a:latin typeface="Trebuchet MS"/>
                <a:cs typeface="Trebuchet MS"/>
              </a:rPr>
              <a:t>, </a:t>
            </a:r>
            <a:r>
              <a:rPr sz="2800" b="1" i="1" spc="-15" dirty="0">
                <a:solidFill>
                  <a:srgbClr val="454545"/>
                </a:solidFill>
                <a:latin typeface="Calibri"/>
                <a:cs typeface="Calibri"/>
              </a:rPr>
              <a:t>ОБЕСПЕЧИВАЮЩИЕ </a:t>
            </a:r>
            <a:r>
              <a:rPr sz="2800" b="1" i="1" spc="-1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454545"/>
                </a:solidFill>
                <a:latin typeface="Calibri"/>
                <a:cs typeface="Calibri"/>
              </a:rPr>
              <a:t>РАЗНОСТОРОННЕЕ</a:t>
            </a:r>
            <a:r>
              <a:rPr sz="2800" b="1" i="1" spc="16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454545"/>
                </a:solidFill>
                <a:latin typeface="Calibri"/>
                <a:cs typeface="Calibri"/>
              </a:rPr>
              <a:t>РАЗВИТИЕ</a:t>
            </a:r>
            <a:r>
              <a:rPr sz="2800" b="1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454545"/>
                </a:solidFill>
                <a:latin typeface="Calibri"/>
                <a:cs typeface="Calibri"/>
              </a:rPr>
              <a:t>ДЕТЕЙ</a:t>
            </a:r>
            <a:r>
              <a:rPr sz="2800" b="1" i="1" spc="12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454545"/>
                </a:solidFill>
                <a:latin typeface="Calibri"/>
                <a:cs typeface="Calibri"/>
              </a:rPr>
              <a:t>В</a:t>
            </a:r>
            <a:r>
              <a:rPr sz="2800" b="1" i="1" spc="14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454545"/>
                </a:solidFill>
                <a:latin typeface="Calibri"/>
                <a:cs typeface="Calibri"/>
              </a:rPr>
              <a:t>СООТВЕТСТВИИ</a:t>
            </a:r>
            <a:endParaRPr sz="2800">
              <a:latin typeface="Calibri"/>
              <a:cs typeface="Calibri"/>
            </a:endParaRPr>
          </a:p>
          <a:p>
            <a:pPr marL="455295">
              <a:lnSpc>
                <a:spcPts val="2985"/>
              </a:lnSpc>
            </a:pPr>
            <a:r>
              <a:rPr sz="2800" b="1" i="1" spc="-5" dirty="0">
                <a:solidFill>
                  <a:srgbClr val="454545"/>
                </a:solidFill>
                <a:latin typeface="Calibri"/>
                <a:cs typeface="Calibri"/>
              </a:rPr>
              <a:t>СО</a:t>
            </a:r>
            <a:r>
              <a:rPr sz="2800" b="1" i="1" spc="140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30" dirty="0">
                <a:solidFill>
                  <a:srgbClr val="454545"/>
                </a:solidFill>
                <a:latin typeface="Calibri"/>
                <a:cs typeface="Calibri"/>
              </a:rPr>
              <a:t>СТАНДАРТОМ</a:t>
            </a:r>
            <a:r>
              <a:rPr sz="2800" b="1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454545"/>
                </a:solidFill>
                <a:latin typeface="Calibri"/>
                <a:cs typeface="Calibri"/>
              </a:rPr>
              <a:t>ДОШКОЛЬНОГО</a:t>
            </a:r>
            <a:r>
              <a:rPr sz="2800" b="1" i="1" spc="16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800" b="1" i="1" spc="-45" dirty="0">
                <a:solidFill>
                  <a:srgbClr val="454545"/>
                </a:solidFill>
                <a:latin typeface="Calibri"/>
                <a:cs typeface="Calibri"/>
              </a:rPr>
              <a:t>ОБРАЗОВАНИЯ</a:t>
            </a:r>
            <a:r>
              <a:rPr sz="2800" b="1" i="1" spc="-45" dirty="0">
                <a:solidFill>
                  <a:srgbClr val="454545"/>
                </a:solidFill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955" y="1866900"/>
            <a:ext cx="5449062" cy="49019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89" y="1847850"/>
            <a:ext cx="6571615" cy="0"/>
          </a:xfrm>
          <a:custGeom>
            <a:avLst/>
            <a:gdLst/>
            <a:ahLst/>
            <a:cxnLst/>
            <a:rect l="l" t="t" r="r" b="b"/>
            <a:pathLst>
              <a:path w="6571615">
                <a:moveTo>
                  <a:pt x="0" y="0"/>
                </a:moveTo>
                <a:lnTo>
                  <a:pt x="6571360" y="0"/>
                </a:lnTo>
              </a:path>
            </a:pathLst>
          </a:custGeom>
          <a:ln w="31750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79258" y="435546"/>
            <a:ext cx="7496175" cy="1066165"/>
            <a:chOff x="1179258" y="435546"/>
            <a:chExt cx="7496175" cy="1066165"/>
          </a:xfrm>
        </p:grpSpPr>
        <p:sp>
          <p:nvSpPr>
            <p:cNvPr id="4" name="object 4"/>
            <p:cNvSpPr/>
            <p:nvPr/>
          </p:nvSpPr>
          <p:spPr>
            <a:xfrm>
              <a:off x="1187196" y="443483"/>
              <a:ext cx="7480300" cy="1050290"/>
            </a:xfrm>
            <a:custGeom>
              <a:avLst/>
              <a:gdLst/>
              <a:ahLst/>
              <a:cxnLst/>
              <a:rect l="l" t="t" r="r" b="b"/>
              <a:pathLst>
                <a:path w="7480300" h="1050290">
                  <a:moveTo>
                    <a:pt x="7304785" y="0"/>
                  </a:moveTo>
                  <a:lnTo>
                    <a:pt x="175006" y="0"/>
                  </a:lnTo>
                  <a:lnTo>
                    <a:pt x="128484" y="6251"/>
                  </a:lnTo>
                  <a:lnTo>
                    <a:pt x="86679" y="23894"/>
                  </a:lnTo>
                  <a:lnTo>
                    <a:pt x="51260" y="51260"/>
                  </a:lnTo>
                  <a:lnTo>
                    <a:pt x="23894" y="86679"/>
                  </a:lnTo>
                  <a:lnTo>
                    <a:pt x="6251" y="128484"/>
                  </a:lnTo>
                  <a:lnTo>
                    <a:pt x="0" y="175005"/>
                  </a:lnTo>
                  <a:lnTo>
                    <a:pt x="0" y="875029"/>
                  </a:lnTo>
                  <a:lnTo>
                    <a:pt x="6251" y="921551"/>
                  </a:lnTo>
                  <a:lnTo>
                    <a:pt x="23894" y="963356"/>
                  </a:lnTo>
                  <a:lnTo>
                    <a:pt x="51260" y="998775"/>
                  </a:lnTo>
                  <a:lnTo>
                    <a:pt x="86679" y="1026141"/>
                  </a:lnTo>
                  <a:lnTo>
                    <a:pt x="128484" y="1043784"/>
                  </a:lnTo>
                  <a:lnTo>
                    <a:pt x="175006" y="1050036"/>
                  </a:lnTo>
                  <a:lnTo>
                    <a:pt x="7304785" y="1050036"/>
                  </a:lnTo>
                  <a:lnTo>
                    <a:pt x="7351307" y="1043784"/>
                  </a:lnTo>
                  <a:lnTo>
                    <a:pt x="7393112" y="1026141"/>
                  </a:lnTo>
                  <a:lnTo>
                    <a:pt x="7428531" y="998775"/>
                  </a:lnTo>
                  <a:lnTo>
                    <a:pt x="7455897" y="963356"/>
                  </a:lnTo>
                  <a:lnTo>
                    <a:pt x="7473540" y="921551"/>
                  </a:lnTo>
                  <a:lnTo>
                    <a:pt x="7479792" y="875029"/>
                  </a:lnTo>
                  <a:lnTo>
                    <a:pt x="7479792" y="175005"/>
                  </a:lnTo>
                  <a:lnTo>
                    <a:pt x="7473540" y="128484"/>
                  </a:lnTo>
                  <a:lnTo>
                    <a:pt x="7455897" y="86679"/>
                  </a:lnTo>
                  <a:lnTo>
                    <a:pt x="7428531" y="51260"/>
                  </a:lnTo>
                  <a:lnTo>
                    <a:pt x="7393112" y="23894"/>
                  </a:lnTo>
                  <a:lnTo>
                    <a:pt x="7351307" y="6251"/>
                  </a:lnTo>
                  <a:lnTo>
                    <a:pt x="7304785" y="0"/>
                  </a:lnTo>
                  <a:close/>
                </a:path>
              </a:pathLst>
            </a:custGeom>
            <a:solidFill>
              <a:srgbClr val="334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7196" y="443483"/>
              <a:ext cx="7480300" cy="1050290"/>
            </a:xfrm>
            <a:custGeom>
              <a:avLst/>
              <a:gdLst/>
              <a:ahLst/>
              <a:cxnLst/>
              <a:rect l="l" t="t" r="r" b="b"/>
              <a:pathLst>
                <a:path w="7480300" h="1050290">
                  <a:moveTo>
                    <a:pt x="0" y="175005"/>
                  </a:moveTo>
                  <a:lnTo>
                    <a:pt x="6251" y="128484"/>
                  </a:lnTo>
                  <a:lnTo>
                    <a:pt x="23894" y="86679"/>
                  </a:lnTo>
                  <a:lnTo>
                    <a:pt x="51260" y="51260"/>
                  </a:lnTo>
                  <a:lnTo>
                    <a:pt x="86679" y="23894"/>
                  </a:lnTo>
                  <a:lnTo>
                    <a:pt x="128484" y="6251"/>
                  </a:lnTo>
                  <a:lnTo>
                    <a:pt x="175006" y="0"/>
                  </a:lnTo>
                  <a:lnTo>
                    <a:pt x="7304785" y="0"/>
                  </a:lnTo>
                  <a:lnTo>
                    <a:pt x="7351307" y="6251"/>
                  </a:lnTo>
                  <a:lnTo>
                    <a:pt x="7393112" y="23894"/>
                  </a:lnTo>
                  <a:lnTo>
                    <a:pt x="7428531" y="51260"/>
                  </a:lnTo>
                  <a:lnTo>
                    <a:pt x="7455897" y="86679"/>
                  </a:lnTo>
                  <a:lnTo>
                    <a:pt x="7473540" y="128484"/>
                  </a:lnTo>
                  <a:lnTo>
                    <a:pt x="7479792" y="175005"/>
                  </a:lnTo>
                  <a:lnTo>
                    <a:pt x="7479792" y="875029"/>
                  </a:lnTo>
                  <a:lnTo>
                    <a:pt x="7473540" y="921551"/>
                  </a:lnTo>
                  <a:lnTo>
                    <a:pt x="7455897" y="963356"/>
                  </a:lnTo>
                  <a:lnTo>
                    <a:pt x="7428531" y="998775"/>
                  </a:lnTo>
                  <a:lnTo>
                    <a:pt x="7393112" y="1026141"/>
                  </a:lnTo>
                  <a:lnTo>
                    <a:pt x="7351307" y="1043784"/>
                  </a:lnTo>
                  <a:lnTo>
                    <a:pt x="7304785" y="1050036"/>
                  </a:lnTo>
                  <a:lnTo>
                    <a:pt x="175006" y="1050036"/>
                  </a:lnTo>
                  <a:lnTo>
                    <a:pt x="128484" y="1043784"/>
                  </a:lnTo>
                  <a:lnTo>
                    <a:pt x="86679" y="1026141"/>
                  </a:lnTo>
                  <a:lnTo>
                    <a:pt x="51260" y="998775"/>
                  </a:lnTo>
                  <a:lnTo>
                    <a:pt x="23894" y="963356"/>
                  </a:lnTo>
                  <a:lnTo>
                    <a:pt x="6251" y="921551"/>
                  </a:lnTo>
                  <a:lnTo>
                    <a:pt x="0" y="875029"/>
                  </a:lnTo>
                  <a:lnTo>
                    <a:pt x="0" y="17500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0076" y="495299"/>
              <a:ext cx="7114540" cy="946785"/>
            </a:xfrm>
            <a:custGeom>
              <a:avLst/>
              <a:gdLst/>
              <a:ahLst/>
              <a:cxnLst/>
              <a:rect l="l" t="t" r="r" b="b"/>
              <a:pathLst>
                <a:path w="7114540" h="946785">
                  <a:moveTo>
                    <a:pt x="7114032" y="0"/>
                  </a:moveTo>
                  <a:lnTo>
                    <a:pt x="0" y="0"/>
                  </a:lnTo>
                  <a:lnTo>
                    <a:pt x="0" y="946403"/>
                  </a:lnTo>
                  <a:lnTo>
                    <a:pt x="7114032" y="946403"/>
                  </a:lnTo>
                  <a:lnTo>
                    <a:pt x="7114032" y="0"/>
                  </a:lnTo>
                  <a:close/>
                </a:path>
              </a:pathLst>
            </a:custGeom>
            <a:solidFill>
              <a:srgbClr val="334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826" rIns="0" bIns="0" rtlCol="0">
            <a:spAutoFit/>
          </a:bodyPr>
          <a:lstStyle/>
          <a:p>
            <a:pPr marL="711200" algn="ctr">
              <a:lnSpc>
                <a:spcPts val="3190"/>
              </a:lnSpc>
              <a:spcBef>
                <a:spcPts val="95"/>
              </a:spcBef>
            </a:pPr>
            <a:r>
              <a:rPr sz="2800" spc="-20" dirty="0"/>
              <a:t>Содержание</a:t>
            </a:r>
            <a:r>
              <a:rPr sz="2800" spc="125" dirty="0"/>
              <a:t> </a:t>
            </a:r>
            <a:r>
              <a:rPr sz="2800" spc="-10" dirty="0"/>
              <a:t>образовательной</a:t>
            </a:r>
            <a:r>
              <a:rPr sz="2800" spc="165" dirty="0"/>
              <a:t> </a:t>
            </a:r>
            <a:r>
              <a:rPr sz="2800" spc="-10" dirty="0"/>
              <a:t>области</a:t>
            </a:r>
            <a:endParaRPr sz="2800"/>
          </a:p>
          <a:p>
            <a:pPr marL="711200" algn="ctr">
              <a:lnSpc>
                <a:spcPts val="3190"/>
              </a:lnSpc>
            </a:pPr>
            <a:r>
              <a:rPr sz="2800" spc="-10" dirty="0">
                <a:latin typeface="Trebuchet MS"/>
                <a:cs typeface="Trebuchet MS"/>
              </a:rPr>
              <a:t>«</a:t>
            </a:r>
            <a:r>
              <a:rPr sz="2800" spc="-10" dirty="0"/>
              <a:t>Физическое</a:t>
            </a:r>
            <a:r>
              <a:rPr sz="2800" spc="165" dirty="0"/>
              <a:t> </a:t>
            </a:r>
            <a:r>
              <a:rPr sz="2800" spc="-5" dirty="0"/>
              <a:t>развитие</a:t>
            </a:r>
            <a:r>
              <a:rPr sz="2800" spc="-5" dirty="0">
                <a:latin typeface="Trebuchet MS"/>
                <a:cs typeface="Trebuchet MS"/>
              </a:rPr>
              <a:t>»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10" y="2003323"/>
            <a:ext cx="3552444" cy="4067555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2003323"/>
          <a:ext cx="9144633" cy="4068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1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 cap="flat" cmpd="sng" algn="ctr">
                      <a:solidFill>
                        <a:srgbClr val="576D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QR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576DA6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-3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1770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-4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-5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-6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576DA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-7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2405" marB="0">
                    <a:lnL w="9525">
                      <a:solidFill>
                        <a:srgbClr val="576DA6"/>
                      </a:solidFill>
                      <a:prstDash val="solid"/>
                    </a:lnL>
                    <a:lnR w="19050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576DA6"/>
                      </a:solidFill>
                      <a:prstDash val="solid"/>
                    </a:lnL>
                    <a:lnR w="9525">
                      <a:solidFill>
                        <a:srgbClr val="576DA6"/>
                      </a:solidFill>
                      <a:prstDash val="solid"/>
                    </a:lnR>
                    <a:lnT w="9525">
                      <a:solidFill>
                        <a:srgbClr val="576DA6"/>
                      </a:solidFill>
                      <a:prstDash val="solid"/>
                    </a:lnT>
                    <a:lnB w="9525">
                      <a:solidFill>
                        <a:srgbClr val="576DA6"/>
                      </a:solidFill>
                      <a:prstDash val="solid"/>
                    </a:lnB>
                    <a:solidFill>
                      <a:srgbClr val="BBC4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576DA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3164" y="2377439"/>
            <a:ext cx="595884" cy="6477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3164" y="3119627"/>
            <a:ext cx="574548" cy="5745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3164" y="3877055"/>
            <a:ext cx="568451" cy="5684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7735" y="4590288"/>
            <a:ext cx="559308" cy="6477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7735" y="5384291"/>
            <a:ext cx="576072" cy="576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409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Office Theme</vt:lpstr>
      <vt:lpstr>Презентация PowerPoint</vt:lpstr>
      <vt:lpstr>ОБРАЗОВАТЕЛЬНАЯ ПРОГРАММА ДОШКОЛЬНОГО ОБРАЗОВАНИЯ  РАЗРАБОТАНА В СООТВЕТСТВИИ С:</vt:lpstr>
      <vt:lpstr>Цель Программы: разностороннее развитие ребенка на основе  духовно-нравственных ценностей российского народа,  исторических и национально-культурных традиций</vt:lpstr>
      <vt:lpstr> Программа состоит из двух частей:</vt:lpstr>
      <vt:lpstr> Обязательная часть представлена:</vt:lpstr>
      <vt:lpstr>Вариативная часть</vt:lpstr>
      <vt:lpstr>ПЛАНИРУЕМЫЕ РЕЗУЛЬТАТЫ ОСВОЕНИЯ ПРОГРАММЫ</vt:lpstr>
      <vt:lpstr>Презентация PowerPoint</vt:lpstr>
      <vt:lpstr>Содержание образовательной области «Физическое развитие»</vt:lpstr>
      <vt:lpstr>Содержание образовательной области:</vt:lpstr>
      <vt:lpstr>Содержание образовательной области «Речевое развитие»</vt:lpstr>
      <vt:lpstr>Содержание образовательной области «Познавательное развитие»</vt:lpstr>
      <vt:lpstr>Содержание образовательной области «Художественно-эстетическое развитие»</vt:lpstr>
      <vt:lpstr>РАБОЧАЯ ПРОГРАММА ВОСПИТАНИЯ</vt:lpstr>
      <vt:lpstr>ВЗАИМОДЕЙСТВИЕ С СЕМЬЯМИ ОБУЧАЮЩИХСЯ:</vt:lpstr>
      <vt:lpstr>ЗАДАЧИ ВЗАИМОДЕЙСТВИЯ С РОДИТЕЛЯМИ:</vt:lpstr>
      <vt:lpstr>НАПРАВЛЕНИЯ ВЗАИМОДЕЙСТВИЯ: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Admin</cp:lastModifiedBy>
  <cp:revision>4</cp:revision>
  <dcterms:created xsi:type="dcterms:W3CDTF">2023-12-25T13:11:09Z</dcterms:created>
  <dcterms:modified xsi:type="dcterms:W3CDTF">2023-12-25T13:49:48Z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2023-12-25T00:00:00Z</vt:filetime>
  </property>
</Properties>
</file>